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64" r:id="rId2"/>
    <p:sldId id="444" r:id="rId3"/>
    <p:sldId id="465" r:id="rId4"/>
    <p:sldId id="473" r:id="rId5"/>
    <p:sldId id="478" r:id="rId6"/>
    <p:sldId id="479" r:id="rId7"/>
    <p:sldId id="456" r:id="rId8"/>
    <p:sldId id="476" r:id="rId9"/>
    <p:sldId id="442" r:id="rId10"/>
    <p:sldId id="457" r:id="rId11"/>
    <p:sldId id="462" r:id="rId12"/>
    <p:sldId id="467" r:id="rId13"/>
    <p:sldId id="398" r:id="rId14"/>
    <p:sldId id="474" r:id="rId15"/>
    <p:sldId id="475" r:id="rId16"/>
    <p:sldId id="477" r:id="rId17"/>
    <p:sldId id="37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9746"/>
    <a:srgbClr val="233D24"/>
    <a:srgbClr val="0011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0" autoAdjust="0"/>
  </p:normalViewPr>
  <p:slideViewPr>
    <p:cSldViewPr>
      <p:cViewPr varScale="1">
        <p:scale>
          <a:sx n="89" d="100"/>
          <a:sy n="89" d="100"/>
        </p:scale>
        <p:origin x="1310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685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Topdecks-sl:Users:her16g:Documents:ilri:CSIRO%20OCE%20Science%20Leader:dairy%20methane%20%20as%20%25%20GE%20example(1)%20(version%201)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4.9557421167342004E-4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2.9306790510332699E-2"/>
          <c:y val="0.14355451576244699"/>
          <c:w val="0.92101973077189703"/>
          <c:h val="0.78144405917118098"/>
        </c:manualLayout>
      </c:layout>
      <c:scatterChart>
        <c:scatterStyle val="lineMarker"/>
        <c:varyColors val="0"/>
        <c:ser>
          <c:idx val="0"/>
          <c:order val="0"/>
          <c:tx>
            <c:strRef>
              <c:f>'dairy outputs - by region and s'!$BG$1</c:f>
              <c:strCache>
                <c:ptCount val="1"/>
                <c:pt idx="0">
                  <c:v>methane (CO2eq)/kg milk</c:v>
                </c:pt>
              </c:strCache>
            </c:strRef>
          </c:tx>
          <c:spPr>
            <a:ln w="47625">
              <a:noFill/>
            </a:ln>
          </c:spPr>
          <c:xVal>
            <c:numRef>
              <c:f>'dairy outputs - by region and s'!$AT$2:$AT$225</c:f>
              <c:numCache>
                <c:formatCode>General</c:formatCode>
                <c:ptCount val="224"/>
                <c:pt idx="0">
                  <c:v>2407.1819999999998</c:v>
                </c:pt>
                <c:pt idx="1">
                  <c:v>4921.0225</c:v>
                </c:pt>
                <c:pt idx="2">
                  <c:v>6587.268</c:v>
                </c:pt>
                <c:pt idx="3">
                  <c:v>2548.1529999999998</c:v>
                </c:pt>
                <c:pt idx="4">
                  <c:v>4983.3950000000004</c:v>
                </c:pt>
                <c:pt idx="5">
                  <c:v>6136.9354999999996</c:v>
                </c:pt>
                <c:pt idx="6">
                  <c:v>3442.962</c:v>
                </c:pt>
                <c:pt idx="7">
                  <c:v>2837.232</c:v>
                </c:pt>
                <c:pt idx="8">
                  <c:v>3435.7945</c:v>
                </c:pt>
                <c:pt idx="9">
                  <c:v>4773.2195000000002</c:v>
                </c:pt>
                <c:pt idx="10">
                  <c:v>4773.2195000000002</c:v>
                </c:pt>
                <c:pt idx="11">
                  <c:v>4579.0870000000004</c:v>
                </c:pt>
                <c:pt idx="12">
                  <c:v>5848.192</c:v>
                </c:pt>
                <c:pt idx="13">
                  <c:v>5860.6360000000004</c:v>
                </c:pt>
                <c:pt idx="14">
                  <c:v>2772.3890000000001</c:v>
                </c:pt>
                <c:pt idx="15">
                  <c:v>2772.3890000000001</c:v>
                </c:pt>
                <c:pt idx="16">
                  <c:v>917.44</c:v>
                </c:pt>
                <c:pt idx="17">
                  <c:v>1997.8415</c:v>
                </c:pt>
                <c:pt idx="18">
                  <c:v>2192.8584999999998</c:v>
                </c:pt>
                <c:pt idx="19">
                  <c:v>2654.415</c:v>
                </c:pt>
                <c:pt idx="20">
                  <c:v>2737.009</c:v>
                </c:pt>
                <c:pt idx="21">
                  <c:v>3283.752</c:v>
                </c:pt>
                <c:pt idx="22">
                  <c:v>2237.9070000000002</c:v>
                </c:pt>
                <c:pt idx="23">
                  <c:v>2237.9070000000002</c:v>
                </c:pt>
                <c:pt idx="24">
                  <c:v>154.14699999999999</c:v>
                </c:pt>
                <c:pt idx="25">
                  <c:v>1045.2045000000001</c:v>
                </c:pt>
                <c:pt idx="26">
                  <c:v>1599.8164999999999</c:v>
                </c:pt>
                <c:pt idx="27">
                  <c:v>1131.0619999999999</c:v>
                </c:pt>
                <c:pt idx="28">
                  <c:v>1480.165</c:v>
                </c:pt>
                <c:pt idx="29">
                  <c:v>2503.989</c:v>
                </c:pt>
                <c:pt idx="30">
                  <c:v>884.4085</c:v>
                </c:pt>
                <c:pt idx="31">
                  <c:v>884.4085</c:v>
                </c:pt>
                <c:pt idx="32">
                  <c:v>154.14699999999999</c:v>
                </c:pt>
                <c:pt idx="33">
                  <c:v>339.09899999999999</c:v>
                </c:pt>
                <c:pt idx="34">
                  <c:v>1029.9849999999999</c:v>
                </c:pt>
                <c:pt idx="35">
                  <c:v>225.48650000000001</c:v>
                </c:pt>
                <c:pt idx="36">
                  <c:v>577.57849999999996</c:v>
                </c:pt>
                <c:pt idx="37">
                  <c:v>1536.529</c:v>
                </c:pt>
                <c:pt idx="38">
                  <c:v>595.60400000000004</c:v>
                </c:pt>
                <c:pt idx="39">
                  <c:v>595.60400000000004</c:v>
                </c:pt>
                <c:pt idx="40">
                  <c:v>1997.8415</c:v>
                </c:pt>
                <c:pt idx="41">
                  <c:v>4773.2195000000002</c:v>
                </c:pt>
                <c:pt idx="42">
                  <c:v>5988.0344999999998</c:v>
                </c:pt>
                <c:pt idx="43">
                  <c:v>4579.0870000000004</c:v>
                </c:pt>
                <c:pt idx="44">
                  <c:v>5848.192</c:v>
                </c:pt>
                <c:pt idx="45">
                  <c:v>5860.6360000000004</c:v>
                </c:pt>
                <c:pt idx="46">
                  <c:v>2434.9065000000001</c:v>
                </c:pt>
                <c:pt idx="47">
                  <c:v>2434.9065000000001</c:v>
                </c:pt>
                <c:pt idx="48">
                  <c:v>6755.6584999999995</c:v>
                </c:pt>
                <c:pt idx="49">
                  <c:v>8265.6219999999903</c:v>
                </c:pt>
                <c:pt idx="50">
                  <c:v>9493.3079999999827</c:v>
                </c:pt>
                <c:pt idx="51">
                  <c:v>6755.6584999999995</c:v>
                </c:pt>
                <c:pt idx="52">
                  <c:v>8265.6219999999903</c:v>
                </c:pt>
                <c:pt idx="53">
                  <c:v>9993.6605</c:v>
                </c:pt>
                <c:pt idx="54">
                  <c:v>7632.5640000000003</c:v>
                </c:pt>
                <c:pt idx="55">
                  <c:v>7601.3014999999996</c:v>
                </c:pt>
                <c:pt idx="56">
                  <c:v>5097.7700000000004</c:v>
                </c:pt>
                <c:pt idx="57">
                  <c:v>6755.6584999999995</c:v>
                </c:pt>
                <c:pt idx="58">
                  <c:v>8265.6219999999903</c:v>
                </c:pt>
                <c:pt idx="59">
                  <c:v>6065.9620000000004</c:v>
                </c:pt>
                <c:pt idx="60">
                  <c:v>7632.5640000000003</c:v>
                </c:pt>
                <c:pt idx="61">
                  <c:v>9177.7245000000003</c:v>
                </c:pt>
                <c:pt idx="62">
                  <c:v>4556.4255000000003</c:v>
                </c:pt>
                <c:pt idx="63">
                  <c:v>4556.4255000000003</c:v>
                </c:pt>
                <c:pt idx="64">
                  <c:v>154.14699999999999</c:v>
                </c:pt>
                <c:pt idx="65">
                  <c:v>1045.2045000000001</c:v>
                </c:pt>
                <c:pt idx="66">
                  <c:v>1599.8164999999999</c:v>
                </c:pt>
                <c:pt idx="67">
                  <c:v>154.14699999999999</c:v>
                </c:pt>
                <c:pt idx="68">
                  <c:v>1254.77</c:v>
                </c:pt>
                <c:pt idx="69">
                  <c:v>1757.0744999999999</c:v>
                </c:pt>
                <c:pt idx="70">
                  <c:v>1139.6935000000001</c:v>
                </c:pt>
                <c:pt idx="71">
                  <c:v>1139.6935000000001</c:v>
                </c:pt>
                <c:pt idx="72">
                  <c:v>3487.1869999999999</c:v>
                </c:pt>
                <c:pt idx="73">
                  <c:v>5097.7700000000004</c:v>
                </c:pt>
                <c:pt idx="74">
                  <c:v>5892.7219999999998</c:v>
                </c:pt>
                <c:pt idx="75">
                  <c:v>7065.8130000000001</c:v>
                </c:pt>
                <c:pt idx="76">
                  <c:v>7012.6514999999999</c:v>
                </c:pt>
                <c:pt idx="77">
                  <c:v>9658.3435000000009</c:v>
                </c:pt>
                <c:pt idx="78">
                  <c:v>6351.1369999999997</c:v>
                </c:pt>
                <c:pt idx="79">
                  <c:v>5498.6620000000003</c:v>
                </c:pt>
                <c:pt idx="80">
                  <c:v>1997.8415</c:v>
                </c:pt>
                <c:pt idx="81">
                  <c:v>1997.8415</c:v>
                </c:pt>
                <c:pt idx="82">
                  <c:v>1997.8415</c:v>
                </c:pt>
                <c:pt idx="83">
                  <c:v>2721.4234999999999</c:v>
                </c:pt>
                <c:pt idx="84">
                  <c:v>3043.29</c:v>
                </c:pt>
                <c:pt idx="85">
                  <c:v>3046.7975000000001</c:v>
                </c:pt>
                <c:pt idx="86">
                  <c:v>2723.0095000000001</c:v>
                </c:pt>
                <c:pt idx="87">
                  <c:v>2723.0095000000001</c:v>
                </c:pt>
                <c:pt idx="88">
                  <c:v>769.2405</c:v>
                </c:pt>
                <c:pt idx="89">
                  <c:v>1045.2045000000001</c:v>
                </c:pt>
                <c:pt idx="90">
                  <c:v>1029.9849999999999</c:v>
                </c:pt>
                <c:pt idx="91">
                  <c:v>2040.328</c:v>
                </c:pt>
                <c:pt idx="92">
                  <c:v>2489.105</c:v>
                </c:pt>
                <c:pt idx="93">
                  <c:v>2639.6224999999999</c:v>
                </c:pt>
                <c:pt idx="94">
                  <c:v>2096.9054999999998</c:v>
                </c:pt>
                <c:pt idx="95">
                  <c:v>2096.9054999999998</c:v>
                </c:pt>
                <c:pt idx="96">
                  <c:v>154.14699999999999</c:v>
                </c:pt>
                <c:pt idx="97">
                  <c:v>339.09899999999999</c:v>
                </c:pt>
                <c:pt idx="98">
                  <c:v>375.85149999999999</c:v>
                </c:pt>
                <c:pt idx="99">
                  <c:v>135.02350000000001</c:v>
                </c:pt>
                <c:pt idx="100">
                  <c:v>188.73400000000001</c:v>
                </c:pt>
                <c:pt idx="101">
                  <c:v>639.43249999999921</c:v>
                </c:pt>
                <c:pt idx="102">
                  <c:v>710.22299999999996</c:v>
                </c:pt>
                <c:pt idx="103">
                  <c:v>710.22299999999996</c:v>
                </c:pt>
                <c:pt idx="104">
                  <c:v>3163.1855</c:v>
                </c:pt>
                <c:pt idx="105">
                  <c:v>4217.2044999999998</c:v>
                </c:pt>
                <c:pt idx="106">
                  <c:v>5240.9674999999997</c:v>
                </c:pt>
                <c:pt idx="107">
                  <c:v>3160.8065000000001</c:v>
                </c:pt>
                <c:pt idx="108">
                  <c:v>4446.3509999999997</c:v>
                </c:pt>
                <c:pt idx="109">
                  <c:v>7013.0174999999999</c:v>
                </c:pt>
                <c:pt idx="110">
                  <c:v>4473.2825000000003</c:v>
                </c:pt>
                <c:pt idx="111">
                  <c:v>4473.2825000000003</c:v>
                </c:pt>
                <c:pt idx="112">
                  <c:v>4724.2365</c:v>
                </c:pt>
                <c:pt idx="113">
                  <c:v>5498.6620000000003</c:v>
                </c:pt>
                <c:pt idx="114">
                  <c:v>6755.6584999999995</c:v>
                </c:pt>
                <c:pt idx="115">
                  <c:v>5097.7700000000004</c:v>
                </c:pt>
                <c:pt idx="116">
                  <c:v>6755.6584999999995</c:v>
                </c:pt>
                <c:pt idx="117">
                  <c:v>8493.6399999999903</c:v>
                </c:pt>
                <c:pt idx="118">
                  <c:v>6878.1770000000006</c:v>
                </c:pt>
                <c:pt idx="119">
                  <c:v>6851.5505000000003</c:v>
                </c:pt>
                <c:pt idx="120">
                  <c:v>108.3665</c:v>
                </c:pt>
                <c:pt idx="121">
                  <c:v>339.09899999999999</c:v>
                </c:pt>
                <c:pt idx="122">
                  <c:v>1029.9849999999999</c:v>
                </c:pt>
                <c:pt idx="123">
                  <c:v>135.72499999999999</c:v>
                </c:pt>
                <c:pt idx="124">
                  <c:v>761.15800000000002</c:v>
                </c:pt>
                <c:pt idx="125">
                  <c:v>1277.828</c:v>
                </c:pt>
                <c:pt idx="126">
                  <c:v>296.49049999999949</c:v>
                </c:pt>
                <c:pt idx="127">
                  <c:v>296.49049999999949</c:v>
                </c:pt>
                <c:pt idx="128">
                  <c:v>195.23050000000001</c:v>
                </c:pt>
                <c:pt idx="129">
                  <c:v>917.44</c:v>
                </c:pt>
                <c:pt idx="130">
                  <c:v>3988.4850000000001</c:v>
                </c:pt>
                <c:pt idx="131">
                  <c:v>261.01900000000001</c:v>
                </c:pt>
                <c:pt idx="132">
                  <c:v>2777.6655000000001</c:v>
                </c:pt>
                <c:pt idx="133">
                  <c:v>5645.9160000000002</c:v>
                </c:pt>
                <c:pt idx="134">
                  <c:v>1609.2715000000001</c:v>
                </c:pt>
                <c:pt idx="135">
                  <c:v>1609.2715000000001</c:v>
                </c:pt>
                <c:pt idx="136">
                  <c:v>195.23050000000001</c:v>
                </c:pt>
                <c:pt idx="137">
                  <c:v>1019.7675</c:v>
                </c:pt>
                <c:pt idx="138">
                  <c:v>2794.654</c:v>
                </c:pt>
                <c:pt idx="139">
                  <c:v>261.01900000000001</c:v>
                </c:pt>
                <c:pt idx="140">
                  <c:v>1617.4455</c:v>
                </c:pt>
                <c:pt idx="141">
                  <c:v>4472.3064999999997</c:v>
                </c:pt>
                <c:pt idx="142">
                  <c:v>838.90249999999946</c:v>
                </c:pt>
                <c:pt idx="143">
                  <c:v>838.90249999999946</c:v>
                </c:pt>
                <c:pt idx="144">
                  <c:v>195.23050000000001</c:v>
                </c:pt>
                <c:pt idx="145">
                  <c:v>1456.0395000000001</c:v>
                </c:pt>
                <c:pt idx="146">
                  <c:v>2407.1819999999998</c:v>
                </c:pt>
                <c:pt idx="147">
                  <c:v>261.01900000000001</c:v>
                </c:pt>
                <c:pt idx="148">
                  <c:v>2246.569</c:v>
                </c:pt>
                <c:pt idx="149">
                  <c:v>5381.2065000000002</c:v>
                </c:pt>
                <c:pt idx="150">
                  <c:v>693.32599999999945</c:v>
                </c:pt>
                <c:pt idx="151">
                  <c:v>693.32599999999945</c:v>
                </c:pt>
                <c:pt idx="152">
                  <c:v>1292.4680000000001</c:v>
                </c:pt>
                <c:pt idx="153">
                  <c:v>2416.0574999999999</c:v>
                </c:pt>
                <c:pt idx="154">
                  <c:v>3669.5464999999999</c:v>
                </c:pt>
                <c:pt idx="155">
                  <c:v>1718.675</c:v>
                </c:pt>
                <c:pt idx="156">
                  <c:v>2870.1415000000002</c:v>
                </c:pt>
                <c:pt idx="157">
                  <c:v>4384.8935000000001</c:v>
                </c:pt>
                <c:pt idx="158">
                  <c:v>2729.8415</c:v>
                </c:pt>
                <c:pt idx="159">
                  <c:v>1162.2025000000001</c:v>
                </c:pt>
                <c:pt idx="160">
                  <c:v>154.14699999999999</c:v>
                </c:pt>
                <c:pt idx="161">
                  <c:v>769.2405</c:v>
                </c:pt>
                <c:pt idx="162">
                  <c:v>1390.5255</c:v>
                </c:pt>
                <c:pt idx="163">
                  <c:v>226.46250000000001</c:v>
                </c:pt>
                <c:pt idx="164">
                  <c:v>426.35950000000003</c:v>
                </c:pt>
                <c:pt idx="165">
                  <c:v>1767.7190000000001</c:v>
                </c:pt>
                <c:pt idx="166">
                  <c:v>1048.1935000000001</c:v>
                </c:pt>
                <c:pt idx="167">
                  <c:v>1016.9615</c:v>
                </c:pt>
                <c:pt idx="168">
                  <c:v>261.01900000000001</c:v>
                </c:pt>
                <c:pt idx="169">
                  <c:v>1697.874</c:v>
                </c:pt>
                <c:pt idx="170">
                  <c:v>2407.1819999999998</c:v>
                </c:pt>
                <c:pt idx="171">
                  <c:v>261.01900000000001</c:v>
                </c:pt>
                <c:pt idx="172">
                  <c:v>2002.4165</c:v>
                </c:pt>
                <c:pt idx="173">
                  <c:v>4472.3064999999997</c:v>
                </c:pt>
                <c:pt idx="174">
                  <c:v>693.32599999999945</c:v>
                </c:pt>
                <c:pt idx="175">
                  <c:v>693.32599999999945</c:v>
                </c:pt>
                <c:pt idx="176">
                  <c:v>154.14699999999999</c:v>
                </c:pt>
                <c:pt idx="177">
                  <c:v>1045.2045000000001</c:v>
                </c:pt>
                <c:pt idx="178">
                  <c:v>1390.5255</c:v>
                </c:pt>
                <c:pt idx="179">
                  <c:v>817.64400000000001</c:v>
                </c:pt>
                <c:pt idx="180">
                  <c:v>1230.431</c:v>
                </c:pt>
                <c:pt idx="181">
                  <c:v>1563.6130000000001</c:v>
                </c:pt>
                <c:pt idx="182">
                  <c:v>440.02350000000001</c:v>
                </c:pt>
                <c:pt idx="183">
                  <c:v>440.02350000000001</c:v>
                </c:pt>
                <c:pt idx="184">
                  <c:v>154.14699999999999</c:v>
                </c:pt>
                <c:pt idx="185">
                  <c:v>1045.2045000000001</c:v>
                </c:pt>
                <c:pt idx="186">
                  <c:v>339.09899999999999</c:v>
                </c:pt>
                <c:pt idx="187">
                  <c:v>401.25799999999998</c:v>
                </c:pt>
                <c:pt idx="188">
                  <c:v>1230.431</c:v>
                </c:pt>
                <c:pt idx="189">
                  <c:v>668.92599999999948</c:v>
                </c:pt>
                <c:pt idx="190">
                  <c:v>440.02350000000001</c:v>
                </c:pt>
                <c:pt idx="191">
                  <c:v>440.02350000000001</c:v>
                </c:pt>
                <c:pt idx="192">
                  <c:v>2192.8584999999998</c:v>
                </c:pt>
                <c:pt idx="193">
                  <c:v>4254.2314999999999</c:v>
                </c:pt>
                <c:pt idx="194">
                  <c:v>5002.3964999999998</c:v>
                </c:pt>
                <c:pt idx="195">
                  <c:v>2977.5320000000002</c:v>
                </c:pt>
                <c:pt idx="196">
                  <c:v>5016.2129999999997</c:v>
                </c:pt>
                <c:pt idx="197">
                  <c:v>7565.22</c:v>
                </c:pt>
                <c:pt idx="198">
                  <c:v>6198.942</c:v>
                </c:pt>
                <c:pt idx="199">
                  <c:v>6443.491</c:v>
                </c:pt>
                <c:pt idx="200">
                  <c:v>2192.8584999999998</c:v>
                </c:pt>
                <c:pt idx="201">
                  <c:v>4254.2314999999999</c:v>
                </c:pt>
                <c:pt idx="202">
                  <c:v>5002.3964999999998</c:v>
                </c:pt>
                <c:pt idx="203">
                  <c:v>2977.5320000000002</c:v>
                </c:pt>
                <c:pt idx="204">
                  <c:v>5016.2129999999997</c:v>
                </c:pt>
                <c:pt idx="205">
                  <c:v>7483.2359999999999</c:v>
                </c:pt>
                <c:pt idx="206">
                  <c:v>6451.9090000000006</c:v>
                </c:pt>
                <c:pt idx="207">
                  <c:v>6184.9425000000001</c:v>
                </c:pt>
                <c:pt idx="208">
                  <c:v>154.14699999999999</c:v>
                </c:pt>
                <c:pt idx="209">
                  <c:v>154.14699999999999</c:v>
                </c:pt>
                <c:pt idx="210">
                  <c:v>154.14699999999999</c:v>
                </c:pt>
                <c:pt idx="211">
                  <c:v>319.274</c:v>
                </c:pt>
                <c:pt idx="212">
                  <c:v>605.08950000000004</c:v>
                </c:pt>
                <c:pt idx="213">
                  <c:v>1015.8635</c:v>
                </c:pt>
                <c:pt idx="214">
                  <c:v>319.274</c:v>
                </c:pt>
                <c:pt idx="215">
                  <c:v>319.274</c:v>
                </c:pt>
                <c:pt idx="216">
                  <c:v>154.14699999999999</c:v>
                </c:pt>
                <c:pt idx="217">
                  <c:v>1045.2045000000001</c:v>
                </c:pt>
                <c:pt idx="218">
                  <c:v>1029.9849999999999</c:v>
                </c:pt>
                <c:pt idx="219">
                  <c:v>1373.7505000000001</c:v>
                </c:pt>
                <c:pt idx="220">
                  <c:v>2489.105</c:v>
                </c:pt>
                <c:pt idx="221">
                  <c:v>2639.6224999999999</c:v>
                </c:pt>
                <c:pt idx="222">
                  <c:v>2096.9054999999998</c:v>
                </c:pt>
                <c:pt idx="223">
                  <c:v>2096.9054999999998</c:v>
                </c:pt>
              </c:numCache>
            </c:numRef>
          </c:xVal>
          <c:yVal>
            <c:numRef>
              <c:f>'dairy outputs - by region and s'!$BG$2:$BG$225</c:f>
              <c:numCache>
                <c:formatCode>General</c:formatCode>
                <c:ptCount val="224"/>
                <c:pt idx="0">
                  <c:v>0.79589256753332305</c:v>
                </c:pt>
                <c:pt idx="1">
                  <c:v>0.49651523133657699</c:v>
                </c:pt>
                <c:pt idx="2">
                  <c:v>0.35813180631181202</c:v>
                </c:pt>
                <c:pt idx="3">
                  <c:v>0.77298075311804304</c:v>
                </c:pt>
                <c:pt idx="4">
                  <c:v>0.48257696309443698</c:v>
                </c:pt>
                <c:pt idx="5">
                  <c:v>0.36915601035728701</c:v>
                </c:pt>
                <c:pt idx="6">
                  <c:v>0.62711810353991704</c:v>
                </c:pt>
                <c:pt idx="7">
                  <c:v>0.66789726307189501</c:v>
                </c:pt>
                <c:pt idx="8">
                  <c:v>0.65328897726566604</c:v>
                </c:pt>
                <c:pt idx="9">
                  <c:v>0.542333657084071</c:v>
                </c:pt>
                <c:pt idx="10">
                  <c:v>0.542333657084071</c:v>
                </c:pt>
                <c:pt idx="11">
                  <c:v>0.512336479411725</c:v>
                </c:pt>
                <c:pt idx="12">
                  <c:v>0.45466364006174897</c:v>
                </c:pt>
                <c:pt idx="13">
                  <c:v>0.45669144739581202</c:v>
                </c:pt>
                <c:pt idx="14">
                  <c:v>0.74518608770269901</c:v>
                </c:pt>
                <c:pt idx="15">
                  <c:v>0.74518608770269901</c:v>
                </c:pt>
                <c:pt idx="16">
                  <c:v>1.7661652260638301</c:v>
                </c:pt>
                <c:pt idx="17">
                  <c:v>0.93305650122895101</c:v>
                </c:pt>
                <c:pt idx="18">
                  <c:v>0.918138448057638</c:v>
                </c:pt>
                <c:pt idx="19">
                  <c:v>0.661739917269907</c:v>
                </c:pt>
                <c:pt idx="20">
                  <c:v>0.64850759990193696</c:v>
                </c:pt>
                <c:pt idx="21">
                  <c:v>0.58880010960023799</c:v>
                </c:pt>
                <c:pt idx="22">
                  <c:v>0.81947283778995295</c:v>
                </c:pt>
                <c:pt idx="23">
                  <c:v>0.81947283778995295</c:v>
                </c:pt>
                <c:pt idx="24">
                  <c:v>5.3758854372773976</c:v>
                </c:pt>
                <c:pt idx="25">
                  <c:v>1.08731652513934</c:v>
                </c:pt>
                <c:pt idx="26">
                  <c:v>0.77648799877985997</c:v>
                </c:pt>
                <c:pt idx="27">
                  <c:v>0.72100568978535196</c:v>
                </c:pt>
                <c:pt idx="28">
                  <c:v>0.63378219657943502</c:v>
                </c:pt>
                <c:pt idx="29">
                  <c:v>0.444045530950815</c:v>
                </c:pt>
                <c:pt idx="30">
                  <c:v>0.808404317688037</c:v>
                </c:pt>
                <c:pt idx="31">
                  <c:v>0.808404317688037</c:v>
                </c:pt>
                <c:pt idx="32">
                  <c:v>5.3758854372773976</c:v>
                </c:pt>
                <c:pt idx="33">
                  <c:v>2.7021766504767051</c:v>
                </c:pt>
                <c:pt idx="34">
                  <c:v>1.0102805744743859</c:v>
                </c:pt>
                <c:pt idx="35">
                  <c:v>3.2632388746111198</c:v>
                </c:pt>
                <c:pt idx="36">
                  <c:v>1.476625125415852</c:v>
                </c:pt>
                <c:pt idx="37">
                  <c:v>0.66992834173647198</c:v>
                </c:pt>
                <c:pt idx="38">
                  <c:v>1.5667106206472761</c:v>
                </c:pt>
                <c:pt idx="39">
                  <c:v>1.5667106206472761</c:v>
                </c:pt>
                <c:pt idx="40">
                  <c:v>0.93305650122895101</c:v>
                </c:pt>
                <c:pt idx="41">
                  <c:v>0.542333657084071</c:v>
                </c:pt>
                <c:pt idx="42">
                  <c:v>0.48063059965669902</c:v>
                </c:pt>
                <c:pt idx="43">
                  <c:v>0.512336479411725</c:v>
                </c:pt>
                <c:pt idx="44">
                  <c:v>0.45466364006174897</c:v>
                </c:pt>
                <c:pt idx="45">
                  <c:v>0.45669144739581202</c:v>
                </c:pt>
                <c:pt idx="46">
                  <c:v>0.80910807560783105</c:v>
                </c:pt>
                <c:pt idx="47">
                  <c:v>0.80910807560783105</c:v>
                </c:pt>
                <c:pt idx="48">
                  <c:v>0.40901219881081902</c:v>
                </c:pt>
                <c:pt idx="49">
                  <c:v>0.368284877713982</c:v>
                </c:pt>
                <c:pt idx="50">
                  <c:v>0.34263443917546998</c:v>
                </c:pt>
                <c:pt idx="51">
                  <c:v>0.40901219881081902</c:v>
                </c:pt>
                <c:pt idx="52">
                  <c:v>0.368284877713982</c:v>
                </c:pt>
                <c:pt idx="53">
                  <c:v>0.32790338184892298</c:v>
                </c:pt>
                <c:pt idx="54">
                  <c:v>0.35961206483168701</c:v>
                </c:pt>
                <c:pt idx="55">
                  <c:v>0.36419391468684698</c:v>
                </c:pt>
                <c:pt idx="56">
                  <c:v>0.48119645207610401</c:v>
                </c:pt>
                <c:pt idx="57">
                  <c:v>0.40901219881081902</c:v>
                </c:pt>
                <c:pt idx="58">
                  <c:v>0.368284877713982</c:v>
                </c:pt>
                <c:pt idx="59">
                  <c:v>0.40374552502966499</c:v>
                </c:pt>
                <c:pt idx="60">
                  <c:v>0.35961206483168701</c:v>
                </c:pt>
                <c:pt idx="61">
                  <c:v>0.33749638595057002</c:v>
                </c:pt>
                <c:pt idx="62">
                  <c:v>0.50788836007523896</c:v>
                </c:pt>
                <c:pt idx="63">
                  <c:v>0.50788836007523896</c:v>
                </c:pt>
                <c:pt idx="64">
                  <c:v>5.3758854372773976</c:v>
                </c:pt>
                <c:pt idx="65">
                  <c:v>1.08731652513934</c:v>
                </c:pt>
                <c:pt idx="66">
                  <c:v>0.77648799877985997</c:v>
                </c:pt>
                <c:pt idx="67">
                  <c:v>5.3758854372773976</c:v>
                </c:pt>
                <c:pt idx="68">
                  <c:v>0.89377977637335904</c:v>
                </c:pt>
                <c:pt idx="69">
                  <c:v>0.69660773490253203</c:v>
                </c:pt>
                <c:pt idx="70">
                  <c:v>0.99653169909278205</c:v>
                </c:pt>
                <c:pt idx="71">
                  <c:v>0.99653169909278205</c:v>
                </c:pt>
                <c:pt idx="72">
                  <c:v>0.61601382790770898</c:v>
                </c:pt>
                <c:pt idx="73">
                  <c:v>0.48119645207610401</c:v>
                </c:pt>
                <c:pt idx="74">
                  <c:v>0.44165144096395498</c:v>
                </c:pt>
                <c:pt idx="75">
                  <c:v>0.365577598784457</c:v>
                </c:pt>
                <c:pt idx="76">
                  <c:v>0.366815520848284</c:v>
                </c:pt>
                <c:pt idx="77">
                  <c:v>0.32300744946584298</c:v>
                </c:pt>
                <c:pt idx="78">
                  <c:v>0.42490503472055502</c:v>
                </c:pt>
                <c:pt idx="79">
                  <c:v>0.461079879523419</c:v>
                </c:pt>
                <c:pt idx="80">
                  <c:v>0.93305650122895101</c:v>
                </c:pt>
                <c:pt idx="81">
                  <c:v>0.93305650122895101</c:v>
                </c:pt>
                <c:pt idx="82">
                  <c:v>0.93305650122895101</c:v>
                </c:pt>
                <c:pt idx="83">
                  <c:v>0.73448731886088303</c:v>
                </c:pt>
                <c:pt idx="84">
                  <c:v>0.68559380637402301</c:v>
                </c:pt>
                <c:pt idx="85">
                  <c:v>0.68754617348215596</c:v>
                </c:pt>
                <c:pt idx="86">
                  <c:v>0.73646686230804503</c:v>
                </c:pt>
                <c:pt idx="87">
                  <c:v>0.73646686230804503</c:v>
                </c:pt>
                <c:pt idx="88">
                  <c:v>1.526002141072915</c:v>
                </c:pt>
                <c:pt idx="89">
                  <c:v>1.08731652513934</c:v>
                </c:pt>
                <c:pt idx="90">
                  <c:v>1.0102805744743859</c:v>
                </c:pt>
                <c:pt idx="91">
                  <c:v>0.59168784381726802</c:v>
                </c:pt>
                <c:pt idx="92">
                  <c:v>0.48758883715231</c:v>
                </c:pt>
                <c:pt idx="93">
                  <c:v>0.428957767635334</c:v>
                </c:pt>
                <c:pt idx="94">
                  <c:v>0.52095460429666496</c:v>
                </c:pt>
                <c:pt idx="95">
                  <c:v>0.52095460429666496</c:v>
                </c:pt>
                <c:pt idx="96">
                  <c:v>5.3758854372773976</c:v>
                </c:pt>
                <c:pt idx="97">
                  <c:v>2.7021766504767051</c:v>
                </c:pt>
                <c:pt idx="98">
                  <c:v>2.4895520571289458</c:v>
                </c:pt>
                <c:pt idx="99">
                  <c:v>5.8826010842557039</c:v>
                </c:pt>
                <c:pt idx="100">
                  <c:v>4.3879080478345136</c:v>
                </c:pt>
                <c:pt idx="101">
                  <c:v>1.518218459336991</c:v>
                </c:pt>
                <c:pt idx="102">
                  <c:v>1.4597880700850301</c:v>
                </c:pt>
                <c:pt idx="103">
                  <c:v>1.4597880700850301</c:v>
                </c:pt>
                <c:pt idx="104">
                  <c:v>0.648088679117933</c:v>
                </c:pt>
                <c:pt idx="105">
                  <c:v>0.52297134571017401</c:v>
                </c:pt>
                <c:pt idx="106">
                  <c:v>0.44682922571071099</c:v>
                </c:pt>
                <c:pt idx="107">
                  <c:v>0.63743474568911396</c:v>
                </c:pt>
                <c:pt idx="108">
                  <c:v>0.51267028851298502</c:v>
                </c:pt>
                <c:pt idx="109">
                  <c:v>0.35785189292626202</c:v>
                </c:pt>
                <c:pt idx="110">
                  <c:v>0.51890021477516801</c:v>
                </c:pt>
                <c:pt idx="111">
                  <c:v>0.51890021477516801</c:v>
                </c:pt>
                <c:pt idx="112">
                  <c:v>0.50462787214399596</c:v>
                </c:pt>
                <c:pt idx="113">
                  <c:v>0.461079879523419</c:v>
                </c:pt>
                <c:pt idx="114">
                  <c:v>0.40901219881081902</c:v>
                </c:pt>
                <c:pt idx="115">
                  <c:v>0.48119645207610401</c:v>
                </c:pt>
                <c:pt idx="116">
                  <c:v>0.40901219881081902</c:v>
                </c:pt>
                <c:pt idx="117">
                  <c:v>0.34288315139327802</c:v>
                </c:pt>
                <c:pt idx="118">
                  <c:v>0.37885918390876</c:v>
                </c:pt>
                <c:pt idx="119">
                  <c:v>0.38431686557663097</c:v>
                </c:pt>
                <c:pt idx="120">
                  <c:v>7.0428722206585954</c:v>
                </c:pt>
                <c:pt idx="121">
                  <c:v>2.7021766504767051</c:v>
                </c:pt>
                <c:pt idx="122">
                  <c:v>1.0102805744743859</c:v>
                </c:pt>
                <c:pt idx="123">
                  <c:v>5.5220898876404432</c:v>
                </c:pt>
                <c:pt idx="124">
                  <c:v>1.2151536704600101</c:v>
                </c:pt>
                <c:pt idx="125">
                  <c:v>0.81942548214626698</c:v>
                </c:pt>
                <c:pt idx="126">
                  <c:v>2.8461578026951959</c:v>
                </c:pt>
                <c:pt idx="127">
                  <c:v>2.8461578026951959</c:v>
                </c:pt>
                <c:pt idx="128">
                  <c:v>6.5023551007655058</c:v>
                </c:pt>
                <c:pt idx="129">
                  <c:v>1.7661652260638301</c:v>
                </c:pt>
                <c:pt idx="130">
                  <c:v>0.52072799571767203</c:v>
                </c:pt>
                <c:pt idx="131">
                  <c:v>4.76997838279972</c:v>
                </c:pt>
                <c:pt idx="132">
                  <c:v>0.64114262498490204</c:v>
                </c:pt>
                <c:pt idx="133">
                  <c:v>0.39949530554475099</c:v>
                </c:pt>
                <c:pt idx="134">
                  <c:v>0.99069091977332602</c:v>
                </c:pt>
                <c:pt idx="135">
                  <c:v>0.99069091977332602</c:v>
                </c:pt>
                <c:pt idx="136">
                  <c:v>6.5023551007655058</c:v>
                </c:pt>
                <c:pt idx="137">
                  <c:v>1.4898706445341701</c:v>
                </c:pt>
                <c:pt idx="138">
                  <c:v>0.70675421268607796</c:v>
                </c:pt>
                <c:pt idx="139">
                  <c:v>4.76997838279972</c:v>
                </c:pt>
                <c:pt idx="140">
                  <c:v>0.99005487356451904</c:v>
                </c:pt>
                <c:pt idx="141">
                  <c:v>0.45882202505575098</c:v>
                </c:pt>
                <c:pt idx="142">
                  <c:v>1.6924395564442829</c:v>
                </c:pt>
                <c:pt idx="143">
                  <c:v>1.6924395564442829</c:v>
                </c:pt>
                <c:pt idx="144">
                  <c:v>6.5023551007655058</c:v>
                </c:pt>
                <c:pt idx="145">
                  <c:v>1.2057489683487299</c:v>
                </c:pt>
                <c:pt idx="146">
                  <c:v>0.79589256753332305</c:v>
                </c:pt>
                <c:pt idx="147">
                  <c:v>4.76997838279972</c:v>
                </c:pt>
                <c:pt idx="148">
                  <c:v>0.75748187569578296</c:v>
                </c:pt>
                <c:pt idx="149">
                  <c:v>0.42984404844898599</c:v>
                </c:pt>
                <c:pt idx="150">
                  <c:v>2.0950048389934892</c:v>
                </c:pt>
                <c:pt idx="151">
                  <c:v>2.0950048389934892</c:v>
                </c:pt>
                <c:pt idx="152">
                  <c:v>0.79461664621483796</c:v>
                </c:pt>
                <c:pt idx="153">
                  <c:v>0.52417566117528203</c:v>
                </c:pt>
                <c:pt idx="154">
                  <c:v>0.38079031359869697</c:v>
                </c:pt>
                <c:pt idx="155">
                  <c:v>0.62742990239574103</c:v>
                </c:pt>
                <c:pt idx="156">
                  <c:v>0.45787408477944402</c:v>
                </c:pt>
                <c:pt idx="157">
                  <c:v>0.36852250516460699</c:v>
                </c:pt>
                <c:pt idx="158">
                  <c:v>0.493377037641196</c:v>
                </c:pt>
                <c:pt idx="159">
                  <c:v>0.96373638630101</c:v>
                </c:pt>
                <c:pt idx="160">
                  <c:v>5.3758854372773976</c:v>
                </c:pt>
                <c:pt idx="161">
                  <c:v>1.526002141072915</c:v>
                </c:pt>
                <c:pt idx="162">
                  <c:v>0.77424546511372905</c:v>
                </c:pt>
                <c:pt idx="163">
                  <c:v>4.1535622895622888</c:v>
                </c:pt>
                <c:pt idx="164">
                  <c:v>2.014900922812791</c:v>
                </c:pt>
                <c:pt idx="165">
                  <c:v>0.62441121156699697</c:v>
                </c:pt>
                <c:pt idx="166">
                  <c:v>1.0767684115575999</c:v>
                </c:pt>
                <c:pt idx="167">
                  <c:v>1.093213718021774</c:v>
                </c:pt>
                <c:pt idx="168">
                  <c:v>4.76997838279972</c:v>
                </c:pt>
                <c:pt idx="169">
                  <c:v>1.2282038154774739</c:v>
                </c:pt>
                <c:pt idx="170">
                  <c:v>0.79589256753332305</c:v>
                </c:pt>
                <c:pt idx="171">
                  <c:v>4.76997838279972</c:v>
                </c:pt>
                <c:pt idx="172">
                  <c:v>0.80904909143527304</c:v>
                </c:pt>
                <c:pt idx="173">
                  <c:v>0.45882202505575098</c:v>
                </c:pt>
                <c:pt idx="174">
                  <c:v>2.0950048389934892</c:v>
                </c:pt>
                <c:pt idx="175">
                  <c:v>2.0950048389934892</c:v>
                </c:pt>
                <c:pt idx="176">
                  <c:v>5.3758854372773976</c:v>
                </c:pt>
                <c:pt idx="177">
                  <c:v>1.08731652513934</c:v>
                </c:pt>
                <c:pt idx="178">
                  <c:v>0.77424546511372905</c:v>
                </c:pt>
                <c:pt idx="179">
                  <c:v>1.127927297821546</c:v>
                </c:pt>
                <c:pt idx="180">
                  <c:v>0.74236961479351504</c:v>
                </c:pt>
                <c:pt idx="181">
                  <c:v>0.61291938126633605</c:v>
                </c:pt>
                <c:pt idx="182">
                  <c:v>2.0633274416025502</c:v>
                </c:pt>
                <c:pt idx="183">
                  <c:v>2.0633274416025502</c:v>
                </c:pt>
                <c:pt idx="184">
                  <c:v>5.3758854372773976</c:v>
                </c:pt>
                <c:pt idx="185">
                  <c:v>1.08731652513934</c:v>
                </c:pt>
                <c:pt idx="186">
                  <c:v>2.7021766504767051</c:v>
                </c:pt>
                <c:pt idx="187">
                  <c:v>2.153454697476437</c:v>
                </c:pt>
                <c:pt idx="188">
                  <c:v>0.74236961479351504</c:v>
                </c:pt>
                <c:pt idx="189">
                  <c:v>1.3079700893671351</c:v>
                </c:pt>
                <c:pt idx="190">
                  <c:v>2.0633274416025502</c:v>
                </c:pt>
                <c:pt idx="191">
                  <c:v>2.0633274416025502</c:v>
                </c:pt>
                <c:pt idx="192">
                  <c:v>0.918138448057638</c:v>
                </c:pt>
                <c:pt idx="193">
                  <c:v>0.56300194288909799</c:v>
                </c:pt>
                <c:pt idx="194">
                  <c:v>0.447929279996098</c:v>
                </c:pt>
                <c:pt idx="195">
                  <c:v>0.70576600016389401</c:v>
                </c:pt>
                <c:pt idx="196">
                  <c:v>0.48236535210925102</c:v>
                </c:pt>
                <c:pt idx="197">
                  <c:v>0.32072458071278798</c:v>
                </c:pt>
                <c:pt idx="198">
                  <c:v>0.37342738285017002</c:v>
                </c:pt>
                <c:pt idx="199">
                  <c:v>0.35800072895267498</c:v>
                </c:pt>
                <c:pt idx="200">
                  <c:v>0.918138448057638</c:v>
                </c:pt>
                <c:pt idx="201">
                  <c:v>0.56300194288909799</c:v>
                </c:pt>
                <c:pt idx="202">
                  <c:v>0.447929279996098</c:v>
                </c:pt>
                <c:pt idx="203">
                  <c:v>0.70576600016389401</c:v>
                </c:pt>
                <c:pt idx="204">
                  <c:v>0.48236535210925102</c:v>
                </c:pt>
                <c:pt idx="205">
                  <c:v>0.32308010531807402</c:v>
                </c:pt>
                <c:pt idx="206">
                  <c:v>0.361062905955431</c:v>
                </c:pt>
                <c:pt idx="207">
                  <c:v>0.36716658036837002</c:v>
                </c:pt>
                <c:pt idx="208">
                  <c:v>5.3758854372773976</c:v>
                </c:pt>
                <c:pt idx="209">
                  <c:v>5.3758854372773976</c:v>
                </c:pt>
                <c:pt idx="210">
                  <c:v>5.3758854372773976</c:v>
                </c:pt>
                <c:pt idx="211">
                  <c:v>2.6752173290026748</c:v>
                </c:pt>
                <c:pt idx="212">
                  <c:v>1.4602449720248001</c:v>
                </c:pt>
                <c:pt idx="213">
                  <c:v>0.92394391569339795</c:v>
                </c:pt>
                <c:pt idx="214">
                  <c:v>2.6752173290026748</c:v>
                </c:pt>
                <c:pt idx="215">
                  <c:v>2.6752173290026748</c:v>
                </c:pt>
                <c:pt idx="216">
                  <c:v>5.3758854372773976</c:v>
                </c:pt>
                <c:pt idx="217">
                  <c:v>1.08731652513934</c:v>
                </c:pt>
                <c:pt idx="218">
                  <c:v>1.0102805744743859</c:v>
                </c:pt>
                <c:pt idx="219">
                  <c:v>0.67922503940853896</c:v>
                </c:pt>
                <c:pt idx="220">
                  <c:v>0.48758883715231</c:v>
                </c:pt>
                <c:pt idx="221">
                  <c:v>0.428957767635334</c:v>
                </c:pt>
                <c:pt idx="222">
                  <c:v>0.52095460429666496</c:v>
                </c:pt>
                <c:pt idx="223">
                  <c:v>0.52095460429666496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8759168"/>
        <c:axId val="778756928"/>
      </c:scatterChart>
      <c:valAx>
        <c:axId val="778759168"/>
        <c:scaling>
          <c:orientation val="minMax"/>
          <c:max val="6000"/>
        </c:scaling>
        <c:delete val="0"/>
        <c:axPos val="b"/>
        <c:numFmt formatCode="General" sourceLinked="1"/>
        <c:majorTickMark val="out"/>
        <c:minorTickMark val="none"/>
        <c:tickLblPos val="nextTo"/>
        <c:crossAx val="778756928"/>
        <c:crosses val="autoZero"/>
        <c:crossBetween val="midCat"/>
      </c:valAx>
      <c:valAx>
        <c:axId val="7787569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78759168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084640-15DE-4824-ABF5-747DA818B3F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8E87C-BA1A-495C-A210-147FB5539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074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8E87C-BA1A-495C-A210-147FB55392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31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59452A"/>
                </a:solidFill>
              </a:rPr>
              <a:t>Mario CSIRO </a:t>
            </a:r>
            <a:r>
              <a:rPr lang="en-US" sz="1200" dirty="0" err="1" smtClean="0">
                <a:solidFill>
                  <a:srgbClr val="59452A"/>
                </a:solidFill>
              </a:rPr>
              <a:t>livegaps</a:t>
            </a:r>
            <a:endParaRPr lang="en-US" b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198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276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28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848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103C0-A4DB-4BD8-9B1D-5FBF5A1EE8D3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531F-FA2B-49DC-838B-1D84D7ADF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89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103C0-A4DB-4BD8-9B1D-5FBF5A1EE8D3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531F-FA2B-49DC-838B-1D84D7ADF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799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103C0-A4DB-4BD8-9B1D-5FBF5A1EE8D3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531F-FA2B-49DC-838B-1D84D7ADF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379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 smtClean="0"/>
              <a:t>Main point 6 point smaller than slide title</a:t>
            </a:r>
          </a:p>
          <a:p>
            <a:pPr lvl="1"/>
            <a:r>
              <a:rPr lang="en-US" dirty="0" smtClean="0"/>
              <a:t>Bullet points 4 point less than main point</a:t>
            </a:r>
          </a:p>
          <a:p>
            <a:pPr lvl="1"/>
            <a:r>
              <a:rPr lang="en-US" dirty="0" smtClean="0"/>
              <a:t>Font type is Calibri</a:t>
            </a:r>
          </a:p>
          <a:p>
            <a:pPr lvl="2"/>
            <a:r>
              <a:rPr lang="en-US" dirty="0" smtClean="0"/>
              <a:t>It is advised in one slide maximum 6 bullets</a:t>
            </a:r>
          </a:p>
          <a:p>
            <a:pPr lvl="3"/>
            <a:r>
              <a:rPr lang="en-US" dirty="0" smtClean="0"/>
              <a:t>We recommend you use images on slides</a:t>
            </a:r>
          </a:p>
          <a:p>
            <a:pPr lvl="3"/>
            <a:r>
              <a:rPr lang="en-US" dirty="0" smtClean="0"/>
              <a:t>You can change partner logos on front page</a:t>
            </a:r>
          </a:p>
          <a:p>
            <a:pPr lvl="4"/>
            <a:r>
              <a:rPr lang="en-US" dirty="0" smtClean="0"/>
              <a:t>You have to duplicate this slide for more inside pages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5380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103C0-A4DB-4BD8-9B1D-5FBF5A1EE8D3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531F-FA2B-49DC-838B-1D84D7ADF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509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103C0-A4DB-4BD8-9B1D-5FBF5A1EE8D3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531F-FA2B-49DC-838B-1D84D7ADF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431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103C0-A4DB-4BD8-9B1D-5FBF5A1EE8D3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531F-FA2B-49DC-838B-1D84D7ADF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320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103C0-A4DB-4BD8-9B1D-5FBF5A1EE8D3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531F-FA2B-49DC-838B-1D84D7ADF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072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103C0-A4DB-4BD8-9B1D-5FBF5A1EE8D3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531F-FA2B-49DC-838B-1D84D7ADF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247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103C0-A4DB-4BD8-9B1D-5FBF5A1EE8D3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531F-FA2B-49DC-838B-1D84D7ADF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68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103C0-A4DB-4BD8-9B1D-5FBF5A1EE8D3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531F-FA2B-49DC-838B-1D84D7ADF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043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103C0-A4DB-4BD8-9B1D-5FBF5A1EE8D3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531F-FA2B-49DC-838B-1D84D7ADF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25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103C0-A4DB-4BD8-9B1D-5FBF5A1EE8D3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F531F-FA2B-49DC-838B-1D84D7ADF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openxmlformats.org/officeDocument/2006/relationships/image" Target="cid:5507a170-d2f2-44d4-a37d-754333347287@eurprd03.prod.outlook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cid:5507a170-d2f2-44d4-a37d-754333347287@eurprd03.prod.outlook.com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cid:5507a170-d2f2-44d4-a37d-754333347287@eurprd03.prod.outlook.com" TargetMode="External"/><Relationship Id="rId5" Type="http://schemas.openxmlformats.org/officeDocument/2006/relationships/image" Target="../media/image21.png"/><Relationship Id="rId10" Type="http://schemas.openxmlformats.org/officeDocument/2006/relationships/image" Target="../media/image10.jpe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cid:5507a170-d2f2-44d4-a37d-754333347287@eurprd03.prod.outlook.com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emf"/><Relationship Id="rId5" Type="http://schemas.openxmlformats.org/officeDocument/2006/relationships/image" Target="cid:5507a170-d2f2-44d4-a37d-754333347287@eurprd03.prod.outlook.com" TargetMode="Externa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cid:5507a170-d2f2-44d4-a37d-754333347287@eurprd03.prod.outlook.com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cid:5507a170-d2f2-44d4-a37d-754333347287@eurprd03.prod.outlook.com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7.png"/><Relationship Id="rId3" Type="http://schemas.openxmlformats.org/officeDocument/2006/relationships/image" Target="../media/image6.jpeg"/><Relationship Id="rId7" Type="http://schemas.openxmlformats.org/officeDocument/2006/relationships/hyperlink" Target="http://www.google.com/url?sa=i&amp;source=imgres&amp;cd=&amp;cad=rja&amp;uact=8&amp;ved=0ahUKEwiq17_kh9PJAhUC9h4KHRwvAbQQjRwICTAA&amp;url=http://www.icfj.org/sponsors/bill-and-melinda-gates-foundation&amp;psig=AFQjCNF651CcMtuauzrET5p5YNTvXfUoGg&amp;ust=1449897650328716" TargetMode="External"/><Relationship Id="rId12" Type="http://schemas.openxmlformats.org/officeDocument/2006/relationships/image" Target="../media/image36.jpeg"/><Relationship Id="rId17" Type="http://schemas.openxmlformats.org/officeDocument/2006/relationships/image" Target="cid:5507a170-d2f2-44d4-a37d-754333347287@eurprd03.prod.outlook.com" TargetMode="External"/><Relationship Id="rId2" Type="http://schemas.openxmlformats.org/officeDocument/2006/relationships/image" Target="../media/image30.png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11" Type="http://schemas.openxmlformats.org/officeDocument/2006/relationships/hyperlink" Target="http://www.google.com/url?sa=i&amp;rct=j&amp;q=&amp;source=imgres&amp;cd=&amp;cad=rja&amp;uact=8&amp;ved=0ahUKEwjJg5fUkd3JAhUKlxoKHdCDB4oQjRwICTAA&amp;url=http://www.dgwgo.com/rural-farming-news/sruc-seeks-farm-volunteers-national-e-coli-sampling-programme/&amp;psig=AFQjCNEIPkFzxtRP5q53WCqSEI-bCt0V0A&amp;ust=1450243897983656" TargetMode="External"/><Relationship Id="rId5" Type="http://schemas.openxmlformats.org/officeDocument/2006/relationships/hyperlink" Target="http://www.forbes.com/sites/mfonobongnsehe/2011/08/02/the-best-african-mobile-apps-icow/" TargetMode="External"/><Relationship Id="rId15" Type="http://schemas.openxmlformats.org/officeDocument/2006/relationships/image" Target="../media/image38.emf"/><Relationship Id="rId10" Type="http://schemas.openxmlformats.org/officeDocument/2006/relationships/image" Target="../media/image35.jpeg"/><Relationship Id="rId4" Type="http://schemas.openxmlformats.org/officeDocument/2006/relationships/image" Target="../media/image31.gif"/><Relationship Id="rId9" Type="http://schemas.openxmlformats.org/officeDocument/2006/relationships/image" Target="../media/image34.jpeg"/><Relationship Id="rId1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cid:5507a170-d2f2-44d4-a37d-754333347287@eurprd03.prod.outlook.co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cid:5507a170-d2f2-44d4-a37d-754333347287@eurprd03.prod.outlook.com" TargetMode="Externa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cid:5507a170-d2f2-44d4-a37d-754333347287@eurprd03.prod.outlook.co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cid:5507a170-d2f2-44d4-a37d-754333347287@eurprd03.prod.outlook.co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cid:5507a170-d2f2-44d4-a37d-754333347287@eurprd03.prod.outlook.com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cid:5507a170-d2f2-44d4-a37d-754333347287@eurprd03.prod.outlook.com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473" y="969378"/>
            <a:ext cx="9115331" cy="2213816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Platform for African Dairy Genetic Gains (ADGG)</a:t>
            </a:r>
            <a:br>
              <a:rPr lang="en-US" sz="400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40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40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en-US" sz="2200" dirty="0" smtClean="0">
                <a:solidFill>
                  <a:srgbClr val="0070C0"/>
                </a:solidFill>
              </a:rPr>
              <a:t>Herd Recording and Farmer Education Using Digital </a:t>
            </a:r>
            <a:r>
              <a:rPr lang="en-US" sz="2200" dirty="0" smtClean="0">
                <a:solidFill>
                  <a:srgbClr val="0070C0"/>
                </a:solidFill>
              </a:rPr>
              <a:t>Platforms</a:t>
            </a:r>
            <a:r>
              <a:rPr lang="en-US" sz="2200" dirty="0" smtClean="0">
                <a:solidFill>
                  <a:srgbClr val="0070C0"/>
                </a:solidFill>
              </a:rPr>
              <a:t> are Feasible and can be Transformative in Africa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en-US" sz="4000" dirty="0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0" y="2801874"/>
            <a:ext cx="9144000" cy="914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Okeyo A.M., </a:t>
            </a:r>
            <a:r>
              <a:rPr lang="en-US" sz="2000" dirty="0">
                <a:solidFill>
                  <a:schemeClr val="tx1"/>
                </a:solidFill>
              </a:rPr>
              <a:t>R. </a:t>
            </a:r>
            <a:r>
              <a:rPr lang="en-US" sz="2000" dirty="0" smtClean="0">
                <a:solidFill>
                  <a:schemeClr val="tx1"/>
                </a:solidFill>
              </a:rPr>
              <a:t>Mrode, </a:t>
            </a:r>
            <a:r>
              <a:rPr lang="en-US" sz="2000" dirty="0" smtClean="0">
                <a:solidFill>
                  <a:schemeClr val="tx1"/>
                </a:solidFill>
              </a:rPr>
              <a:t>J</a:t>
            </a:r>
            <a:r>
              <a:rPr lang="en-US" sz="2000" dirty="0" smtClean="0">
                <a:solidFill>
                  <a:schemeClr val="tx1"/>
                </a:solidFill>
              </a:rPr>
              <a:t>. Ojango, J. Gibson, M. </a:t>
            </a:r>
            <a:r>
              <a:rPr lang="en-US" sz="2000" dirty="0" err="1" smtClean="0">
                <a:solidFill>
                  <a:schemeClr val="tx1"/>
                </a:solidFill>
              </a:rPr>
              <a:t>Chagunda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Negussie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Enyew</a:t>
            </a:r>
            <a:r>
              <a:rPr lang="en-US" sz="2000" dirty="0">
                <a:solidFill>
                  <a:schemeClr val="tx1"/>
                </a:solidFill>
              </a:rPr>
              <a:t>, E. Kefena</a:t>
            </a:r>
            <a:r>
              <a:rPr lang="en-US" sz="2000" dirty="0" smtClean="0">
                <a:solidFill>
                  <a:schemeClr val="tx1"/>
                </a:solidFill>
              </a:rPr>
              <a:t>, E. Lyatuu,</a:t>
            </a:r>
            <a:r>
              <a:rPr lang="en-US" sz="2000" dirty="0" smtClean="0">
                <a:solidFill>
                  <a:schemeClr val="tx1"/>
                </a:solidFill>
              </a:rPr>
              <a:t> S. Kahumbu and S. Kemp.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457138" y="3651095"/>
            <a:ext cx="8382000" cy="11210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i="1" dirty="0" smtClean="0">
                <a:solidFill>
                  <a:srgbClr val="002060"/>
                </a:solidFill>
              </a:rPr>
              <a:t>Mid-Term Livestock Genetics Flagship Meeting</a:t>
            </a:r>
            <a:endParaRPr lang="en-US" sz="1800" i="1" dirty="0" smtClean="0">
              <a:solidFill>
                <a:srgbClr val="002060"/>
              </a:solidFill>
            </a:endParaRPr>
          </a:p>
          <a:p>
            <a:pPr algn="ctr"/>
            <a:r>
              <a:rPr lang="en-US" sz="1800" i="1" dirty="0" smtClean="0">
                <a:solidFill>
                  <a:srgbClr val="002060"/>
                </a:solidFill>
              </a:rPr>
              <a:t>ILRI, Nairobi</a:t>
            </a:r>
            <a:r>
              <a:rPr lang="en-US" sz="1800" i="1" dirty="0" smtClean="0">
                <a:solidFill>
                  <a:srgbClr val="002060"/>
                </a:solidFill>
              </a:rPr>
              <a:t>, </a:t>
            </a:r>
            <a:r>
              <a:rPr lang="en-US" sz="1800" i="1" dirty="0" smtClean="0">
                <a:solidFill>
                  <a:srgbClr val="002060"/>
                </a:solidFill>
              </a:rPr>
              <a:t>Kenya</a:t>
            </a:r>
            <a:endParaRPr lang="en-US" sz="1800" i="1" dirty="0" smtClean="0">
              <a:solidFill>
                <a:srgbClr val="002060"/>
              </a:solidFill>
            </a:endParaRPr>
          </a:p>
          <a:p>
            <a:pPr algn="ctr"/>
            <a:r>
              <a:rPr lang="en-US" sz="1800" i="1" dirty="0" smtClean="0">
                <a:solidFill>
                  <a:srgbClr val="002060"/>
                </a:solidFill>
              </a:rPr>
              <a:t>6</a:t>
            </a:r>
            <a:r>
              <a:rPr lang="en-US" sz="1800" i="1" baseline="30000" dirty="0" smtClean="0">
                <a:solidFill>
                  <a:srgbClr val="002060"/>
                </a:solidFill>
              </a:rPr>
              <a:t>th</a:t>
            </a:r>
            <a:r>
              <a:rPr lang="en-US" sz="1800" i="1" dirty="0" smtClean="0">
                <a:solidFill>
                  <a:srgbClr val="002060"/>
                </a:solidFill>
              </a:rPr>
              <a:t> </a:t>
            </a:r>
            <a:r>
              <a:rPr lang="en-US" sz="1800" i="1" dirty="0" smtClean="0">
                <a:solidFill>
                  <a:srgbClr val="002060"/>
                </a:solidFill>
              </a:rPr>
              <a:t>September</a:t>
            </a:r>
            <a:r>
              <a:rPr lang="en-US" sz="1800" i="1" dirty="0" smtClean="0">
                <a:solidFill>
                  <a:srgbClr val="002060"/>
                </a:solidFill>
              </a:rPr>
              <a:t>, </a:t>
            </a:r>
            <a:r>
              <a:rPr lang="en-US" sz="1800" i="1" dirty="0" smtClean="0">
                <a:solidFill>
                  <a:srgbClr val="002060"/>
                </a:solidFill>
              </a:rPr>
              <a:t>2017</a:t>
            </a:r>
            <a:endParaRPr lang="en-US" sz="1800" i="1" dirty="0">
              <a:solidFill>
                <a:srgbClr val="002060"/>
              </a:solidFill>
            </a:endParaRPr>
          </a:p>
        </p:txBody>
      </p:sp>
      <p:pic>
        <p:nvPicPr>
          <p:cNvPr id="6" name="Picture 5" descr="C:\Documents and Settings\rouma\My Documents\Field visit photos Western 5th and 6th sept\CIMG241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4850107"/>
            <a:ext cx="2514600" cy="1801194"/>
          </a:xfrm>
          <a:prstGeom prst="rect">
            <a:avLst/>
          </a:prstGeom>
          <a:noFill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1299" y="4893588"/>
            <a:ext cx="2926916" cy="1832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2715" r="769"/>
          <a:stretch/>
        </p:blipFill>
        <p:spPr>
          <a:xfrm>
            <a:off x="7087354" y="4866705"/>
            <a:ext cx="2056646" cy="1859387"/>
          </a:xfrm>
          <a:prstGeom prst="rect">
            <a:avLst/>
          </a:prstGeom>
        </p:spPr>
      </p:pic>
      <p:pic>
        <p:nvPicPr>
          <p:cNvPr id="10" name="Picture 1" descr="ILRIlogo_smlclr-rsz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6070061"/>
            <a:ext cx="671056" cy="733000"/>
          </a:xfrm>
          <a:prstGeom prst="rect">
            <a:avLst/>
          </a:prstGeom>
          <a:noFill/>
        </p:spPr>
      </p:pic>
      <p:pic>
        <p:nvPicPr>
          <p:cNvPr id="11" name="Picture 9" descr="P:\Logos\c\cgiar\cgiar_Logo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5992" y="6143639"/>
            <a:ext cx="549812" cy="65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cid:5507a170-d2f2-44d4-a37d-754333347287@eurprd03.prod.outlook.com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992"/>
            <a:ext cx="1828800" cy="9535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cid:5507a170-d2f2-44d4-a37d-754333347287@eurprd03.prod.outlook.com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28800" cy="9535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7507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14600"/>
            <a:ext cx="8229600" cy="1143000"/>
          </a:xfrm>
          <a:solidFill>
            <a:schemeClr val="accent2">
              <a:lumMod val="75000"/>
            </a:schemeClr>
          </a:solidFill>
        </p:spPr>
        <p:txBody>
          <a:bodyPr>
            <a:normAutofit fontScale="90000"/>
          </a:bodyPr>
          <a:lstStyle/>
          <a:p>
            <a:pPr lvl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a typeface="Calibri"/>
                <a:cs typeface="Times New Roman"/>
              </a:rPr>
              <a:t/>
            </a:r>
            <a:br>
              <a:rPr lang="en-US" dirty="0" smtClean="0">
                <a:ea typeface="Calibri"/>
                <a:cs typeface="Times New Roman"/>
              </a:rPr>
            </a:br>
            <a:r>
              <a:rPr lang="en-US" dirty="0" smtClean="0">
                <a:ea typeface="Calibri"/>
                <a:cs typeface="Times New Roman"/>
              </a:rPr>
              <a:t/>
            </a:r>
            <a:br>
              <a:rPr lang="en-US" dirty="0" smtClean="0">
                <a:ea typeface="Calibri"/>
                <a:cs typeface="Times New Roman"/>
              </a:rPr>
            </a:br>
            <a:r>
              <a:rPr lang="en-US" dirty="0" smtClean="0">
                <a:ea typeface="Calibri"/>
                <a:cs typeface="Times New Roman"/>
              </a:rPr>
              <a:t>The approach</a:t>
            </a:r>
            <a:r>
              <a:rPr lang="en-US" dirty="0">
                <a:ea typeface="Calibri"/>
                <a:cs typeface="Times New Roman"/>
              </a:rPr>
              <a:t/>
            </a:r>
            <a:br>
              <a:rPr lang="en-US" dirty="0">
                <a:ea typeface="Calibri"/>
                <a:cs typeface="Times New Roman"/>
              </a:rPr>
            </a:br>
            <a:r>
              <a:rPr lang="en-US" dirty="0" smtClean="0">
                <a:ea typeface="Calibri"/>
                <a:cs typeface="Times New Roman"/>
              </a:rPr>
              <a:t/>
            </a:r>
            <a:br>
              <a:rPr lang="en-US" dirty="0" smtClean="0">
                <a:ea typeface="Calibri"/>
                <a:cs typeface="Times New Roman"/>
              </a:rPr>
            </a:br>
            <a:endParaRPr lang="en-US" dirty="0"/>
          </a:p>
        </p:txBody>
      </p:sp>
      <p:pic>
        <p:nvPicPr>
          <p:cNvPr id="4" name="Picture 3" descr="cid:5507a170-d2f2-44d4-a37d-754333347287@eurprd03.prod.outlook.com"/>
          <p:cNvPicPr/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912" y="6163951"/>
            <a:ext cx="1274074" cy="6652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448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CustomShape 1"/>
          <p:cNvSpPr/>
          <p:nvPr/>
        </p:nvSpPr>
        <p:spPr>
          <a:xfrm>
            <a:off x="848053" y="4567298"/>
            <a:ext cx="1040719" cy="1200528"/>
          </a:xfrm>
          <a:prstGeom prst="can">
            <a:avLst>
              <a:gd name="adj" fmla="val 5400"/>
            </a:avLst>
          </a:prstGeom>
          <a:solidFill>
            <a:srgbClr val="FF6633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 anchor="ctr"/>
          <a:lstStyle/>
          <a:p>
            <a:pPr algn="ctr">
              <a:lnSpc>
                <a:spcPct val="100000"/>
              </a:lnSpc>
            </a:pPr>
            <a:r>
              <a:rPr lang="en-US" sz="9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Detailed data DB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9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(cleaned)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1" name="CustomShape 2"/>
          <p:cNvSpPr/>
          <p:nvPr/>
        </p:nvSpPr>
        <p:spPr>
          <a:xfrm>
            <a:off x="867646" y="82953"/>
            <a:ext cx="1001206" cy="676685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 anchor="ctr"/>
          <a:lstStyle/>
          <a:p>
            <a:pPr algn="ctr">
              <a:lnSpc>
                <a:spcPct val="100000"/>
              </a:lnSpc>
            </a:pPr>
            <a:r>
              <a:rPr lang="en-US" sz="1600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ODK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2" name="CustomShape 3"/>
          <p:cNvSpPr/>
          <p:nvPr/>
        </p:nvSpPr>
        <p:spPr>
          <a:xfrm>
            <a:off x="740945" y="3373301"/>
            <a:ext cx="1254936" cy="623125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 anchor="ctr"/>
          <a:lstStyle/>
          <a:p>
            <a:pPr algn="ctr">
              <a:lnSpc>
                <a:spcPct val="100000"/>
              </a:lnSpc>
            </a:pPr>
            <a:r>
              <a:rPr lang="en-US" sz="9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Data Processing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9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Data in JSON moved to MySQL DB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3" name="CustomShape 4"/>
          <p:cNvSpPr/>
          <p:nvPr/>
        </p:nvSpPr>
        <p:spPr>
          <a:xfrm>
            <a:off x="1406456" y="4119876"/>
            <a:ext cx="813112" cy="3386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en-US" sz="900" b="1" spc="-1">
                <a:solidFill>
                  <a:srgbClr val="579D1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Processing 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900" b="1" spc="-1">
                <a:solidFill>
                  <a:srgbClr val="579D1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OK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14" name="Picture 313"/>
          <p:cNvPicPr/>
          <p:nvPr/>
        </p:nvPicPr>
        <p:blipFill>
          <a:blip r:embed="rId3"/>
          <a:stretch/>
        </p:blipFill>
        <p:spPr>
          <a:xfrm>
            <a:off x="3346170" y="2767485"/>
            <a:ext cx="800377" cy="745921"/>
          </a:xfrm>
          <a:prstGeom prst="rect">
            <a:avLst/>
          </a:prstGeom>
          <a:ln>
            <a:noFill/>
          </a:ln>
        </p:spPr>
      </p:pic>
      <p:sp>
        <p:nvSpPr>
          <p:cNvPr id="315" name="CustomShape 5"/>
          <p:cNvSpPr/>
          <p:nvPr/>
        </p:nvSpPr>
        <p:spPr>
          <a:xfrm>
            <a:off x="3473198" y="2767485"/>
            <a:ext cx="476721" cy="196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r>
              <a:rPr lang="en-US" sz="9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Error</a:t>
            </a: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6" name="CustomShape 6"/>
          <p:cNvSpPr/>
          <p:nvPr/>
        </p:nvSpPr>
        <p:spPr>
          <a:xfrm>
            <a:off x="3473198" y="3099296"/>
            <a:ext cx="614961" cy="31352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Log</a:t>
            </a: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7" name="CustomShape 7"/>
          <p:cNvSpPr/>
          <p:nvPr/>
        </p:nvSpPr>
        <p:spPr>
          <a:xfrm>
            <a:off x="1941020" y="3287409"/>
            <a:ext cx="813112" cy="3386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en-US" sz="900" b="1" spc="-1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Processing 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900" b="1" spc="-1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not OK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8" name="CustomShape 8"/>
          <p:cNvSpPr/>
          <p:nvPr/>
        </p:nvSpPr>
        <p:spPr>
          <a:xfrm>
            <a:off x="3068928" y="1606147"/>
            <a:ext cx="1409395" cy="623125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 anchor="ctr"/>
          <a:lstStyle/>
          <a:p>
            <a:pPr algn="ctr">
              <a:lnSpc>
                <a:spcPct val="100000"/>
              </a:lnSpc>
            </a:pPr>
            <a:r>
              <a:rPr lang="en-US" sz="9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Manual correction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9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JSON files are corrected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19" name="Picture 318"/>
          <p:cNvPicPr/>
          <p:nvPr/>
        </p:nvPicPr>
        <p:blipFill>
          <a:blip r:embed="rId3"/>
          <a:stretch/>
        </p:blipFill>
        <p:spPr>
          <a:xfrm>
            <a:off x="968224" y="2211963"/>
            <a:ext cx="800377" cy="745921"/>
          </a:xfrm>
          <a:prstGeom prst="rect">
            <a:avLst/>
          </a:prstGeom>
          <a:ln>
            <a:noFill/>
          </a:ln>
        </p:spPr>
      </p:pic>
      <p:sp>
        <p:nvSpPr>
          <p:cNvPr id="320" name="CustomShape 9"/>
          <p:cNvSpPr/>
          <p:nvPr/>
        </p:nvSpPr>
        <p:spPr>
          <a:xfrm>
            <a:off x="1105702" y="2211964"/>
            <a:ext cx="470234" cy="20999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r>
              <a:rPr lang="en-US" sz="9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JSON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21" name="Picture 320"/>
          <p:cNvPicPr/>
          <p:nvPr/>
        </p:nvPicPr>
        <p:blipFill>
          <a:blip r:embed="rId4"/>
          <a:stretch/>
        </p:blipFill>
        <p:spPr>
          <a:xfrm>
            <a:off x="4310149" y="1357289"/>
            <a:ext cx="417006" cy="640761"/>
          </a:xfrm>
          <a:prstGeom prst="rect">
            <a:avLst/>
          </a:prstGeom>
          <a:ln>
            <a:noFill/>
          </a:ln>
        </p:spPr>
      </p:pic>
      <p:sp>
        <p:nvSpPr>
          <p:cNvPr id="322" name="CustomShape 10"/>
          <p:cNvSpPr/>
          <p:nvPr/>
        </p:nvSpPr>
        <p:spPr>
          <a:xfrm>
            <a:off x="4561920" y="1669832"/>
            <a:ext cx="350389" cy="350426"/>
          </a:xfrm>
          <a:prstGeom prst="ellipse">
            <a:avLst/>
          </a:prstGeom>
          <a:solidFill>
            <a:schemeClr val="tx1"/>
          </a:solidFill>
          <a:ln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639" tIns="40820" rIns="81639" bIns="40820" anchor="ctr"/>
          <a:lstStyle/>
          <a:p>
            <a:pPr algn="ctr">
              <a:lnSpc>
                <a:spcPct val="100000"/>
              </a:lnSpc>
            </a:pPr>
            <a:r>
              <a:rPr lang="en-US" sz="1600" b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3" name="CustomShape 11"/>
          <p:cNvSpPr/>
          <p:nvPr/>
        </p:nvSpPr>
        <p:spPr>
          <a:xfrm>
            <a:off x="663552" y="1158725"/>
            <a:ext cx="1409395" cy="623125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 anchor="ctr"/>
          <a:lstStyle/>
          <a:p>
            <a:pPr algn="ctr">
              <a:lnSpc>
                <a:spcPct val="100000"/>
              </a:lnSpc>
            </a:pPr>
            <a:r>
              <a:rPr lang="en-US" sz="9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Automatic conversion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9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Submissions converted as JSON files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24" name="Picture 323"/>
          <p:cNvPicPr/>
          <p:nvPr/>
        </p:nvPicPr>
        <p:blipFill>
          <a:blip r:embed="rId5"/>
          <a:stretch/>
        </p:blipFill>
        <p:spPr>
          <a:xfrm>
            <a:off x="4858429" y="6094738"/>
            <a:ext cx="440844" cy="440890"/>
          </a:xfrm>
          <a:prstGeom prst="rect">
            <a:avLst/>
          </a:prstGeom>
          <a:ln>
            <a:noFill/>
          </a:ln>
        </p:spPr>
      </p:pic>
      <p:pic>
        <p:nvPicPr>
          <p:cNvPr id="325" name="Picture 324"/>
          <p:cNvPicPr/>
          <p:nvPr/>
        </p:nvPicPr>
        <p:blipFill>
          <a:blip r:embed="rId6"/>
          <a:stretch/>
        </p:blipFill>
        <p:spPr>
          <a:xfrm>
            <a:off x="5091260" y="4708709"/>
            <a:ext cx="997287" cy="997392"/>
          </a:xfrm>
          <a:prstGeom prst="rect">
            <a:avLst/>
          </a:prstGeom>
          <a:ln>
            <a:noFill/>
          </a:ln>
        </p:spPr>
      </p:pic>
      <p:sp>
        <p:nvSpPr>
          <p:cNvPr id="326" name="TextShape 12"/>
          <p:cNvSpPr txBox="1"/>
          <p:nvPr/>
        </p:nvSpPr>
        <p:spPr>
          <a:xfrm>
            <a:off x="5066441" y="4595058"/>
            <a:ext cx="1047250" cy="546377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pPr algn="ctr"/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Analytics </a:t>
            </a:r>
          </a:p>
          <a:p>
            <a:pPr algn="ctr"/>
            <a:r>
              <a:rPr lang="en-US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modules</a:t>
            </a: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28" name="Picture 327"/>
          <p:cNvPicPr/>
          <p:nvPr/>
        </p:nvPicPr>
        <p:blipFill>
          <a:blip r:embed="rId5"/>
          <a:stretch/>
        </p:blipFill>
        <p:spPr>
          <a:xfrm>
            <a:off x="5380910" y="6094738"/>
            <a:ext cx="440844" cy="440890"/>
          </a:xfrm>
          <a:prstGeom prst="rect">
            <a:avLst/>
          </a:prstGeom>
          <a:ln>
            <a:noFill/>
          </a:ln>
        </p:spPr>
      </p:pic>
      <p:sp>
        <p:nvSpPr>
          <p:cNvPr id="329" name="CustomShape 14"/>
          <p:cNvSpPr/>
          <p:nvPr/>
        </p:nvSpPr>
        <p:spPr>
          <a:xfrm>
            <a:off x="5064548" y="6608853"/>
            <a:ext cx="1097212" cy="24914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/>
            <a:r>
              <a:rPr lang="en-US" sz="9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Scripting analytics</a:t>
            </a: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30" name="Picture 329"/>
          <p:cNvPicPr/>
          <p:nvPr/>
        </p:nvPicPr>
        <p:blipFill>
          <a:blip r:embed="rId5"/>
          <a:stretch/>
        </p:blipFill>
        <p:spPr>
          <a:xfrm>
            <a:off x="5903392" y="6094738"/>
            <a:ext cx="440844" cy="440890"/>
          </a:xfrm>
          <a:prstGeom prst="rect">
            <a:avLst/>
          </a:prstGeom>
          <a:ln>
            <a:noFill/>
          </a:ln>
        </p:spPr>
      </p:pic>
      <p:sp>
        <p:nvSpPr>
          <p:cNvPr id="335" name="TextShape 19"/>
          <p:cNvSpPr txBox="1"/>
          <p:nvPr/>
        </p:nvSpPr>
        <p:spPr>
          <a:xfrm>
            <a:off x="4950842" y="6221453"/>
            <a:ext cx="263527" cy="236774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r>
              <a:rPr lang="en-US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</a:t>
            </a:r>
          </a:p>
        </p:txBody>
      </p:sp>
      <p:sp>
        <p:nvSpPr>
          <p:cNvPr id="336" name="TextShape 20"/>
          <p:cNvSpPr txBox="1"/>
          <p:nvPr/>
        </p:nvSpPr>
        <p:spPr>
          <a:xfrm>
            <a:off x="5440996" y="6221780"/>
            <a:ext cx="324265" cy="236774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r>
              <a:rPr lang="en-US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Py</a:t>
            </a:r>
          </a:p>
        </p:txBody>
      </p:sp>
      <p:sp>
        <p:nvSpPr>
          <p:cNvPr id="337" name="TextShape 21"/>
          <p:cNvSpPr txBox="1"/>
          <p:nvPr/>
        </p:nvSpPr>
        <p:spPr>
          <a:xfrm>
            <a:off x="5996133" y="6221780"/>
            <a:ext cx="248179" cy="236774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r>
              <a:rPr lang="en-US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</a:t>
            </a:r>
          </a:p>
        </p:txBody>
      </p:sp>
      <p:pic>
        <p:nvPicPr>
          <p:cNvPr id="345" name="Picture 344"/>
          <p:cNvPicPr/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/>
        </p:blipFill>
        <p:spPr>
          <a:xfrm>
            <a:off x="2820096" y="188766"/>
            <a:ext cx="417006" cy="640761"/>
          </a:xfrm>
          <a:prstGeom prst="rect">
            <a:avLst/>
          </a:prstGeom>
          <a:ln>
            <a:noFill/>
          </a:ln>
        </p:spPr>
      </p:pic>
      <p:sp>
        <p:nvSpPr>
          <p:cNvPr id="346" name="TextShape 29"/>
          <p:cNvSpPr txBox="1"/>
          <p:nvPr/>
        </p:nvSpPr>
        <p:spPr>
          <a:xfrm>
            <a:off x="2488320" y="17636"/>
            <a:ext cx="1058352" cy="314175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r>
              <a:rPr lang="en-US" sz="16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Field staff</a:t>
            </a:r>
          </a:p>
        </p:txBody>
      </p:sp>
      <p:sp>
        <p:nvSpPr>
          <p:cNvPr id="349" name="CustomShape 32"/>
          <p:cNvSpPr/>
          <p:nvPr/>
        </p:nvSpPr>
        <p:spPr>
          <a:xfrm>
            <a:off x="3649536" y="490858"/>
            <a:ext cx="979000" cy="3386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en-US" sz="900" b="1" spc="-1">
                <a:solidFill>
                  <a:srgbClr val="579D1C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Consultation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0" name="Picture 349"/>
          <p:cNvPicPr/>
          <p:nvPr/>
        </p:nvPicPr>
        <p:blipFill>
          <a:blip r:embed="rId4"/>
          <a:stretch/>
        </p:blipFill>
        <p:spPr>
          <a:xfrm>
            <a:off x="6210024" y="5804730"/>
            <a:ext cx="417006" cy="640761"/>
          </a:xfrm>
          <a:prstGeom prst="rect">
            <a:avLst/>
          </a:prstGeom>
          <a:ln>
            <a:noFill/>
          </a:ln>
        </p:spPr>
      </p:pic>
      <p:sp>
        <p:nvSpPr>
          <p:cNvPr id="351" name="CustomShape 33"/>
          <p:cNvSpPr/>
          <p:nvPr/>
        </p:nvSpPr>
        <p:spPr>
          <a:xfrm>
            <a:off x="6461795" y="6117273"/>
            <a:ext cx="350389" cy="350426"/>
          </a:xfrm>
          <a:prstGeom prst="ellipse">
            <a:avLst/>
          </a:prstGeom>
          <a:solidFill>
            <a:schemeClr val="tx1"/>
          </a:solidFill>
          <a:ln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639" tIns="40820" rIns="81639" bIns="40820" anchor="ctr"/>
          <a:lstStyle/>
          <a:p>
            <a:pPr algn="ctr">
              <a:lnSpc>
                <a:spcPct val="100000"/>
              </a:lnSpc>
            </a:pPr>
            <a:r>
              <a:rPr lang="en-US" sz="1600" b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2" name="Picture 351"/>
          <p:cNvPicPr/>
          <p:nvPr/>
        </p:nvPicPr>
        <p:blipFill>
          <a:blip r:embed="rId4"/>
          <a:stretch/>
        </p:blipFill>
        <p:spPr>
          <a:xfrm>
            <a:off x="5987316" y="4896169"/>
            <a:ext cx="417006" cy="640761"/>
          </a:xfrm>
          <a:prstGeom prst="rect">
            <a:avLst/>
          </a:prstGeom>
          <a:ln>
            <a:noFill/>
          </a:ln>
        </p:spPr>
      </p:pic>
      <p:sp>
        <p:nvSpPr>
          <p:cNvPr id="353" name="CustomShape 34"/>
          <p:cNvSpPr/>
          <p:nvPr/>
        </p:nvSpPr>
        <p:spPr>
          <a:xfrm>
            <a:off x="6239087" y="5208712"/>
            <a:ext cx="350389" cy="350426"/>
          </a:xfrm>
          <a:prstGeom prst="ellipse">
            <a:avLst/>
          </a:prstGeom>
          <a:solidFill>
            <a:schemeClr val="tx1"/>
          </a:solidFill>
          <a:ln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639" tIns="40820" rIns="81639" bIns="40820" anchor="ctr"/>
          <a:lstStyle/>
          <a:p>
            <a:pPr algn="ctr">
              <a:lnSpc>
                <a:spcPct val="100000"/>
              </a:lnSpc>
            </a:pPr>
            <a:r>
              <a:rPr lang="en-US" sz="1600" b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3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5" name="CustomShape 36"/>
          <p:cNvSpPr/>
          <p:nvPr/>
        </p:nvSpPr>
        <p:spPr>
          <a:xfrm>
            <a:off x="6783447" y="3693682"/>
            <a:ext cx="1040719" cy="1200528"/>
          </a:xfrm>
          <a:prstGeom prst="can">
            <a:avLst>
              <a:gd name="adj" fmla="val 5400"/>
            </a:avLst>
          </a:prstGeom>
          <a:solidFill>
            <a:srgbClr val="FF6633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 anchor="ctr"/>
          <a:lstStyle/>
          <a:p>
            <a:pPr algn="ctr">
              <a:lnSpc>
                <a:spcPct val="100000"/>
              </a:lnSpc>
            </a:pPr>
            <a:r>
              <a:rPr lang="en-US" sz="9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Analyzed data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9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DB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9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(results per script)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7" name="Picture 356"/>
          <p:cNvPicPr/>
          <p:nvPr/>
        </p:nvPicPr>
        <p:blipFill>
          <a:blip r:embed="rId7"/>
          <a:stretch/>
        </p:blipFill>
        <p:spPr>
          <a:xfrm>
            <a:off x="5579127" y="2395178"/>
            <a:ext cx="1056393" cy="653171"/>
          </a:xfrm>
          <a:prstGeom prst="rect">
            <a:avLst/>
          </a:prstGeom>
          <a:ln>
            <a:noFill/>
          </a:ln>
        </p:spPr>
      </p:pic>
      <p:pic>
        <p:nvPicPr>
          <p:cNvPr id="358" name="Picture 357"/>
          <p:cNvPicPr/>
          <p:nvPr/>
        </p:nvPicPr>
        <p:blipFill>
          <a:blip r:embed="rId8"/>
          <a:stretch/>
        </p:blipFill>
        <p:spPr>
          <a:xfrm>
            <a:off x="5474304" y="2680940"/>
            <a:ext cx="469907" cy="471263"/>
          </a:xfrm>
          <a:prstGeom prst="rect">
            <a:avLst/>
          </a:prstGeom>
          <a:ln>
            <a:noFill/>
          </a:ln>
        </p:spPr>
      </p:pic>
      <p:pic>
        <p:nvPicPr>
          <p:cNvPr id="359" name="Picture 358"/>
          <p:cNvPicPr/>
          <p:nvPr/>
        </p:nvPicPr>
        <p:blipFill>
          <a:blip r:embed="rId4"/>
          <a:stretch/>
        </p:blipFill>
        <p:spPr>
          <a:xfrm>
            <a:off x="5393646" y="2016339"/>
            <a:ext cx="417006" cy="640761"/>
          </a:xfrm>
          <a:prstGeom prst="rect">
            <a:avLst/>
          </a:prstGeom>
          <a:ln>
            <a:noFill/>
          </a:ln>
        </p:spPr>
      </p:pic>
      <p:sp>
        <p:nvSpPr>
          <p:cNvPr id="360" name="CustomShape 38"/>
          <p:cNvSpPr/>
          <p:nvPr/>
        </p:nvSpPr>
        <p:spPr>
          <a:xfrm>
            <a:off x="5645417" y="2328881"/>
            <a:ext cx="350389" cy="350426"/>
          </a:xfrm>
          <a:prstGeom prst="ellipse">
            <a:avLst/>
          </a:prstGeom>
          <a:solidFill>
            <a:schemeClr val="tx1"/>
          </a:solidFill>
          <a:ln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639" tIns="40820" rIns="81639" bIns="40820" anchor="ctr"/>
          <a:lstStyle/>
          <a:p>
            <a:pPr algn="ctr">
              <a:lnSpc>
                <a:spcPct val="100000"/>
              </a:lnSpc>
            </a:pPr>
            <a:r>
              <a:rPr lang="en-US" sz="1600" b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4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1" name="CustomShape 39"/>
          <p:cNvSpPr/>
          <p:nvPr/>
        </p:nvSpPr>
        <p:spPr>
          <a:xfrm>
            <a:off x="5263199" y="3131317"/>
            <a:ext cx="1373148" cy="5050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/>
            <a:r>
              <a:rPr lang="en-US" sz="11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Data visualization</a:t>
            </a:r>
          </a:p>
          <a:p>
            <a:pPr algn="ctr"/>
            <a:r>
              <a:rPr lang="en-US" sz="11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(METABASE, etc.)</a:t>
            </a:r>
          </a:p>
        </p:txBody>
      </p:sp>
      <p:sp>
        <p:nvSpPr>
          <p:cNvPr id="363" name="CustomShape 41"/>
          <p:cNvSpPr/>
          <p:nvPr/>
        </p:nvSpPr>
        <p:spPr>
          <a:xfrm>
            <a:off x="3152525" y="4188132"/>
            <a:ext cx="1409395" cy="623125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 anchor="ctr"/>
          <a:lstStyle/>
          <a:p>
            <a:pPr algn="ctr">
              <a:lnSpc>
                <a:spcPct val="100000"/>
              </a:lnSpc>
            </a:pPr>
            <a:r>
              <a:rPr lang="en-US" sz="9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Data cleaning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9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Corrections made in the database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66" name="Picture 365"/>
          <p:cNvPicPr/>
          <p:nvPr/>
        </p:nvPicPr>
        <p:blipFill>
          <a:blip r:embed="rId4"/>
          <a:stretch/>
        </p:blipFill>
        <p:spPr>
          <a:xfrm>
            <a:off x="4316027" y="3681924"/>
            <a:ext cx="417006" cy="640761"/>
          </a:xfrm>
          <a:prstGeom prst="rect">
            <a:avLst/>
          </a:prstGeom>
          <a:ln>
            <a:noFill/>
          </a:ln>
        </p:spPr>
      </p:pic>
      <p:sp>
        <p:nvSpPr>
          <p:cNvPr id="367" name="CustomShape 44"/>
          <p:cNvSpPr/>
          <p:nvPr/>
        </p:nvSpPr>
        <p:spPr>
          <a:xfrm>
            <a:off x="4567798" y="3994467"/>
            <a:ext cx="350389" cy="350426"/>
          </a:xfrm>
          <a:prstGeom prst="ellipse">
            <a:avLst/>
          </a:prstGeom>
          <a:solidFill>
            <a:schemeClr val="tx1"/>
          </a:solidFill>
          <a:ln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639" tIns="40820" rIns="81639" bIns="40820" anchor="ctr"/>
          <a:lstStyle/>
          <a:p>
            <a:pPr algn="ctr">
              <a:lnSpc>
                <a:spcPct val="100000"/>
              </a:lnSpc>
            </a:pPr>
            <a:r>
              <a:rPr lang="en-US" sz="1600" b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5</a:t>
            </a:r>
            <a:endParaRPr lang="en-US" sz="16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8" name="TextShape 45"/>
          <p:cNvSpPr txBox="1"/>
          <p:nvPr/>
        </p:nvSpPr>
        <p:spPr>
          <a:xfrm>
            <a:off x="5806080" y="522537"/>
            <a:ext cx="912384" cy="887659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txBody>
          <a:bodyPr lIns="81639" tIns="40820" rIns="81639" bIns="40820" anchor="ctr"/>
          <a:lstStyle/>
          <a:p>
            <a:pPr algn="ctr"/>
            <a:r>
              <a:rPr lang="en-US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GDT</a:t>
            </a:r>
          </a:p>
          <a:p>
            <a:pPr algn="ctr"/>
            <a:r>
              <a:rPr lang="en-US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Feedback</a:t>
            </a:r>
          </a:p>
        </p:txBody>
      </p:sp>
      <p:pic>
        <p:nvPicPr>
          <p:cNvPr id="370" name="Picture 369"/>
          <p:cNvPicPr/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/>
        </p:blipFill>
        <p:spPr>
          <a:xfrm>
            <a:off x="7752652" y="188766"/>
            <a:ext cx="417006" cy="640761"/>
          </a:xfrm>
          <a:prstGeom prst="rect">
            <a:avLst/>
          </a:prstGeom>
          <a:ln>
            <a:noFill/>
          </a:ln>
        </p:spPr>
      </p:pic>
      <p:sp>
        <p:nvSpPr>
          <p:cNvPr id="372" name="TextShape 48"/>
          <p:cNvSpPr txBox="1"/>
          <p:nvPr/>
        </p:nvSpPr>
        <p:spPr>
          <a:xfrm>
            <a:off x="7545292" y="829527"/>
            <a:ext cx="831726" cy="314175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Farmer</a:t>
            </a:r>
          </a:p>
        </p:txBody>
      </p:sp>
      <p:cxnSp>
        <p:nvCxnSpPr>
          <p:cNvPr id="3" name="Elbow Connector 2"/>
          <p:cNvCxnSpPr>
            <a:stCxn id="311" idx="2"/>
            <a:endCxn id="323" idx="0"/>
          </p:cNvCxnSpPr>
          <p:nvPr/>
        </p:nvCxnSpPr>
        <p:spPr>
          <a:xfrm rot="5400000">
            <a:off x="1168706" y="959182"/>
            <a:ext cx="399087" cy="1152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Elbow Connector 4"/>
          <p:cNvCxnSpPr>
            <a:stCxn id="323" idx="2"/>
            <a:endCxn id="320" idx="0"/>
          </p:cNvCxnSpPr>
          <p:nvPr/>
        </p:nvCxnSpPr>
        <p:spPr>
          <a:xfrm rot="5400000">
            <a:off x="1139478" y="1983192"/>
            <a:ext cx="430113" cy="2743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319" idx="2"/>
            <a:endCxn id="312" idx="0"/>
          </p:cNvCxnSpPr>
          <p:nvPr/>
        </p:nvCxnSpPr>
        <p:spPr>
          <a:xfrm rot="5400000">
            <a:off x="1160704" y="3165594"/>
            <a:ext cx="415417" cy="1152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312" idx="2"/>
            <a:endCxn id="310" idx="1"/>
          </p:cNvCxnSpPr>
          <p:nvPr/>
        </p:nvCxnSpPr>
        <p:spPr>
          <a:xfrm rot="5400000">
            <a:off x="1082977" y="4281863"/>
            <a:ext cx="570871" cy="1152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345" idx="1"/>
            <a:endCxn id="311" idx="3"/>
          </p:cNvCxnSpPr>
          <p:nvPr/>
        </p:nvCxnSpPr>
        <p:spPr>
          <a:xfrm rot="10800000">
            <a:off x="1868852" y="421295"/>
            <a:ext cx="951244" cy="87851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312" idx="3"/>
            <a:endCxn id="314" idx="2"/>
          </p:cNvCxnSpPr>
          <p:nvPr/>
        </p:nvCxnSpPr>
        <p:spPr>
          <a:xfrm flipV="1">
            <a:off x="1995881" y="3513407"/>
            <a:ext cx="1750478" cy="17145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314" idx="0"/>
            <a:endCxn id="318" idx="2"/>
          </p:cNvCxnSpPr>
          <p:nvPr/>
        </p:nvCxnSpPr>
        <p:spPr>
          <a:xfrm rot="5400000" flipH="1" flipV="1">
            <a:off x="3490885" y="2484745"/>
            <a:ext cx="538213" cy="27267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318" idx="0"/>
            <a:endCxn id="345" idx="3"/>
          </p:cNvCxnSpPr>
          <p:nvPr/>
        </p:nvCxnSpPr>
        <p:spPr>
          <a:xfrm rot="16200000" flipV="1">
            <a:off x="2956863" y="789385"/>
            <a:ext cx="1097001" cy="53652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310" idx="3"/>
            <a:endCxn id="325" idx="1"/>
          </p:cNvCxnSpPr>
          <p:nvPr/>
        </p:nvCxnSpPr>
        <p:spPr>
          <a:xfrm rot="5400000" flipH="1" flipV="1">
            <a:off x="2949626" y="3626192"/>
            <a:ext cx="560421" cy="3722847"/>
          </a:xfrm>
          <a:prstGeom prst="bentConnector4">
            <a:avLst>
              <a:gd name="adj1" fmla="val -37005"/>
              <a:gd name="adj2" fmla="val 5698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324" idx="0"/>
            <a:endCxn id="325" idx="2"/>
          </p:cNvCxnSpPr>
          <p:nvPr/>
        </p:nvCxnSpPr>
        <p:spPr>
          <a:xfrm rot="5400000" flipH="1" flipV="1">
            <a:off x="5140058" y="5644893"/>
            <a:ext cx="388637" cy="511053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328" idx="0"/>
            <a:endCxn id="325" idx="2"/>
          </p:cNvCxnSpPr>
          <p:nvPr/>
        </p:nvCxnSpPr>
        <p:spPr>
          <a:xfrm rot="16200000" flipV="1">
            <a:off x="5401299" y="5894705"/>
            <a:ext cx="388637" cy="11429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330" idx="0"/>
            <a:endCxn id="325" idx="2"/>
          </p:cNvCxnSpPr>
          <p:nvPr/>
        </p:nvCxnSpPr>
        <p:spPr>
          <a:xfrm rot="16200000" flipV="1">
            <a:off x="5662540" y="5633464"/>
            <a:ext cx="388637" cy="533911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326" idx="0"/>
            <a:endCxn id="355" idx="2"/>
          </p:cNvCxnSpPr>
          <p:nvPr/>
        </p:nvCxnSpPr>
        <p:spPr>
          <a:xfrm rot="5400000" flipH="1" flipV="1">
            <a:off x="6036201" y="3847811"/>
            <a:ext cx="301112" cy="119338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355" idx="1"/>
            <a:endCxn id="357" idx="3"/>
          </p:cNvCxnSpPr>
          <p:nvPr/>
        </p:nvCxnSpPr>
        <p:spPr>
          <a:xfrm rot="16200000" flipV="1">
            <a:off x="6483704" y="2873579"/>
            <a:ext cx="971918" cy="66828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358" idx="1"/>
            <a:endCxn id="363" idx="3"/>
          </p:cNvCxnSpPr>
          <p:nvPr/>
        </p:nvCxnSpPr>
        <p:spPr>
          <a:xfrm rot="10800000" flipV="1">
            <a:off x="4561920" y="2916572"/>
            <a:ext cx="912384" cy="1583123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Elbow Connector 288"/>
          <p:cNvCxnSpPr>
            <a:stCxn id="363" idx="1"/>
            <a:endCxn id="310" idx="4"/>
          </p:cNvCxnSpPr>
          <p:nvPr/>
        </p:nvCxnSpPr>
        <p:spPr>
          <a:xfrm rot="10800000" flipV="1">
            <a:off x="1888772" y="4499695"/>
            <a:ext cx="1263753" cy="667867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Elbow Connector 290"/>
          <p:cNvCxnSpPr>
            <a:stCxn id="318" idx="1"/>
            <a:endCxn id="319" idx="3"/>
          </p:cNvCxnSpPr>
          <p:nvPr/>
        </p:nvCxnSpPr>
        <p:spPr>
          <a:xfrm rot="10800000" flipV="1">
            <a:off x="1768601" y="1917710"/>
            <a:ext cx="1300327" cy="66721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Elbow Connector 292"/>
          <p:cNvCxnSpPr>
            <a:stCxn id="355" idx="4"/>
            <a:endCxn id="368" idx="2"/>
          </p:cNvCxnSpPr>
          <p:nvPr/>
        </p:nvCxnSpPr>
        <p:spPr>
          <a:xfrm flipH="1" flipV="1">
            <a:off x="6262272" y="1410196"/>
            <a:ext cx="1561894" cy="2883750"/>
          </a:xfrm>
          <a:prstGeom prst="bentConnector4">
            <a:avLst>
              <a:gd name="adj1" fmla="val -13276"/>
              <a:gd name="adj2" fmla="val 8417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Elbow Connector 296"/>
          <p:cNvCxnSpPr/>
          <p:nvPr/>
        </p:nvCxnSpPr>
        <p:spPr>
          <a:xfrm flipV="1">
            <a:off x="6635519" y="619718"/>
            <a:ext cx="1117133" cy="428621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" name="Picture 67"/>
          <p:cNvPicPr/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>
          <a:xfrm>
            <a:off x="8235359" y="1216927"/>
            <a:ext cx="417006" cy="640761"/>
          </a:xfrm>
          <a:prstGeom prst="rect">
            <a:avLst/>
          </a:prstGeom>
          <a:ln>
            <a:noFill/>
          </a:ln>
        </p:spPr>
      </p:pic>
      <p:pic>
        <p:nvPicPr>
          <p:cNvPr id="69" name="Picture 68"/>
          <p:cNvPicPr/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>
          <a:xfrm>
            <a:off x="8442719" y="1147800"/>
            <a:ext cx="417006" cy="640761"/>
          </a:xfrm>
          <a:prstGeom prst="rect">
            <a:avLst/>
          </a:prstGeom>
          <a:ln>
            <a:noFill/>
          </a:ln>
        </p:spPr>
      </p:pic>
      <p:pic>
        <p:nvPicPr>
          <p:cNvPr id="70" name="Picture 69"/>
          <p:cNvPicPr/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/>
        </p:blipFill>
        <p:spPr>
          <a:xfrm>
            <a:off x="8647794" y="1216927"/>
            <a:ext cx="417006" cy="640761"/>
          </a:xfrm>
          <a:prstGeom prst="rect">
            <a:avLst/>
          </a:prstGeom>
          <a:ln>
            <a:noFill/>
          </a:ln>
        </p:spPr>
      </p:pic>
      <p:cxnSp>
        <p:nvCxnSpPr>
          <p:cNvPr id="10" name="Elbow Connector 9"/>
          <p:cNvCxnSpPr>
            <a:stCxn id="357" idx="0"/>
            <a:endCxn id="68" idx="1"/>
          </p:cNvCxnSpPr>
          <p:nvPr/>
        </p:nvCxnSpPr>
        <p:spPr>
          <a:xfrm rot="5400000" flipH="1" flipV="1">
            <a:off x="6742407" y="902225"/>
            <a:ext cx="857870" cy="212803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Shape 48"/>
          <p:cNvSpPr txBox="1"/>
          <p:nvPr/>
        </p:nvSpPr>
        <p:spPr>
          <a:xfrm>
            <a:off x="8233074" y="1839073"/>
            <a:ext cx="831726" cy="712975"/>
          </a:xfrm>
          <a:prstGeom prst="rect">
            <a:avLst/>
          </a:prstGeom>
          <a:noFill/>
          <a:ln>
            <a:noFill/>
          </a:ln>
        </p:spPr>
        <p:txBody>
          <a:bodyPr lIns="81639" tIns="40820" rIns="81639" bIns="40820"/>
          <a:lstStyle/>
          <a:p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Other actors</a:t>
            </a: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00500" y="6316216"/>
            <a:ext cx="1611623" cy="360755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r>
              <a:rPr lang="es-CR" dirty="0" err="1" smtClean="0"/>
              <a:t>External</a:t>
            </a:r>
            <a:r>
              <a:rPr lang="es-CR" dirty="0" smtClean="0"/>
              <a:t> Access</a:t>
            </a:r>
            <a:endParaRPr lang="es-CR" dirty="0"/>
          </a:p>
        </p:txBody>
      </p:sp>
      <p:cxnSp>
        <p:nvCxnSpPr>
          <p:cNvPr id="22" name="Elbow Connector 21"/>
          <p:cNvCxnSpPr/>
          <p:nvPr/>
        </p:nvCxnSpPr>
        <p:spPr>
          <a:xfrm rot="16200000" flipH="1">
            <a:off x="1570542" y="5592825"/>
            <a:ext cx="728768" cy="114972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 descr="cid:5507a170-d2f2-44d4-a37d-754333347287@eurprd03.prod.outlook.com"/>
          <p:cNvPicPr/>
          <p:nvPr/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912" y="6163951"/>
            <a:ext cx="1274074" cy="66528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" name="Elbow Connector 71"/>
          <p:cNvCxnSpPr/>
          <p:nvPr/>
        </p:nvCxnSpPr>
        <p:spPr>
          <a:xfrm rot="10800000">
            <a:off x="3218744" y="305424"/>
            <a:ext cx="4624447" cy="17861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77"/>
          <p:cNvCxnSpPr/>
          <p:nvPr/>
        </p:nvCxnSpPr>
        <p:spPr>
          <a:xfrm rot="16200000" flipV="1">
            <a:off x="640959" y="6039964"/>
            <a:ext cx="727267" cy="14535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CustomShape 28"/>
          <p:cNvSpPr/>
          <p:nvPr/>
        </p:nvSpPr>
        <p:spPr>
          <a:xfrm>
            <a:off x="24470" y="6361086"/>
            <a:ext cx="1276815" cy="440237"/>
          </a:xfrm>
          <a:prstGeom prst="rect">
            <a:avLst/>
          </a:prstGeom>
          <a:solidFill>
            <a:srgbClr val="AECF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 anchor="ctr"/>
          <a:lstStyle/>
          <a:p>
            <a:pPr algn="ctr">
              <a:lnSpc>
                <a:spcPct val="100000"/>
              </a:lnSpc>
            </a:pPr>
            <a:r>
              <a:rPr lang="en-US" sz="9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Other primary data</a:t>
            </a: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9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(e.g., service providers)</a:t>
            </a: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060431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9053"/>
            <a:ext cx="8610600" cy="1143000"/>
          </a:xfrm>
          <a:solidFill>
            <a:schemeClr val="accent2">
              <a:lumMod val="75000"/>
            </a:schemeClr>
          </a:solidFill>
        </p:spPr>
        <p:txBody>
          <a:bodyPr>
            <a:normAutofit fontScale="90000"/>
          </a:bodyPr>
          <a:lstStyle/>
          <a:p>
            <a:pPr lvl="0" algn="ctr"/>
            <a:r>
              <a:rPr lang="en-AU" dirty="0" smtClean="0"/>
              <a:t>Partnership with PAID, </a:t>
            </a:r>
            <a:r>
              <a:rPr lang="en-AU" dirty="0" err="1" smtClean="0"/>
              <a:t>Govt</a:t>
            </a:r>
            <a:r>
              <a:rPr lang="en-AU" dirty="0" smtClean="0"/>
              <a:t> &amp; Private Agencies</a:t>
            </a:r>
            <a:endParaRPr lang="en-US" dirty="0"/>
          </a:p>
        </p:txBody>
      </p:sp>
      <p:sp>
        <p:nvSpPr>
          <p:cNvPr id="3" name="Content Placeholder 9"/>
          <p:cNvSpPr>
            <a:spLocks noGrp="1"/>
          </p:cNvSpPr>
          <p:nvPr>
            <p:ph sz="quarter" idx="10"/>
          </p:nvPr>
        </p:nvSpPr>
        <p:spPr>
          <a:xfrm>
            <a:off x="0" y="1133947"/>
            <a:ext cx="9123630" cy="556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2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Shared data capture, Analytics and Feedback Platform with PAID &amp; </a:t>
            </a:r>
            <a:r>
              <a:rPr lang="en-US" sz="2400" dirty="0" smtClean="0"/>
              <a:t>Other private AI service </a:t>
            </a:r>
            <a:r>
              <a:rPr lang="en-US" sz="2400" dirty="0" smtClean="0"/>
              <a:t>provider e.g. ABEA</a:t>
            </a:r>
            <a:endParaRPr lang="en-US" sz="2400" dirty="0" smtClean="0"/>
          </a:p>
          <a:p>
            <a:pPr marL="914400" lvl="2" indent="0">
              <a:buClr>
                <a:srgbClr val="72201E"/>
              </a:buClr>
              <a:buNone/>
            </a:pPr>
            <a:endParaRPr lang="en-US" sz="2400" dirty="0"/>
          </a:p>
          <a:p>
            <a:pPr lvl="2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 The </a:t>
            </a:r>
            <a:r>
              <a:rPr lang="en-US" sz="2400" dirty="0" smtClean="0"/>
              <a:t>NAIC, other Bull studs and semen </a:t>
            </a:r>
            <a:r>
              <a:rPr lang="en-US" sz="2400" dirty="0" smtClean="0"/>
              <a:t>producers, TANLITS; </a:t>
            </a:r>
            <a:r>
              <a:rPr lang="en-US" sz="2400" dirty="0" smtClean="0"/>
              <a:t>&amp; ETLITS (Bull certification &amp; </a:t>
            </a:r>
            <a:r>
              <a:rPr lang="en-US" sz="2400" dirty="0"/>
              <a:t>livestock identification</a:t>
            </a:r>
            <a:r>
              <a:rPr lang="en-US" sz="2400" dirty="0" smtClean="0"/>
              <a:t>)</a:t>
            </a:r>
          </a:p>
          <a:p>
            <a:pPr marL="914400" lvl="2" indent="0">
              <a:buClr>
                <a:srgbClr val="72201E"/>
              </a:buClr>
              <a:buNone/>
            </a:pPr>
            <a:endParaRPr lang="en-US" sz="2400" dirty="0"/>
          </a:p>
          <a:p>
            <a:pPr lvl="2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/>
              <a:t>The </a:t>
            </a:r>
            <a:r>
              <a:rPr lang="en-US" sz="2400" dirty="0" smtClean="0"/>
              <a:t>NAIC-ATA; TALIRI-EGA- </a:t>
            </a:r>
            <a:r>
              <a:rPr lang="en-US" sz="2400" dirty="0"/>
              <a:t>partnerships to share platform for farmer </a:t>
            </a:r>
            <a:r>
              <a:rPr lang="en-US" sz="2400" dirty="0" smtClean="0"/>
              <a:t>education and feedbacks (</a:t>
            </a:r>
            <a:r>
              <a:rPr lang="en-US" sz="2400" i="1" dirty="0" smtClean="0">
                <a:solidFill>
                  <a:srgbClr val="00B0F0"/>
                </a:solidFill>
              </a:rPr>
              <a:t>same farmers being targeted</a:t>
            </a:r>
            <a:r>
              <a:rPr lang="en-US" sz="2400" dirty="0" smtClean="0"/>
              <a:t>)</a:t>
            </a:r>
            <a:endParaRPr lang="en-US" sz="2400" dirty="0"/>
          </a:p>
          <a:p>
            <a:pPr lvl="2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600" dirty="0" smtClean="0">
                <a:solidFill>
                  <a:srgbClr val="FF0000"/>
                </a:solidFill>
              </a:rPr>
              <a:t> </a:t>
            </a:r>
            <a:r>
              <a:rPr lang="en-US" sz="2400" dirty="0"/>
              <a:t>Partnership with </a:t>
            </a:r>
            <a:r>
              <a:rPr lang="en-US" sz="2400" dirty="0" smtClean="0"/>
              <a:t>genomic </a:t>
            </a:r>
            <a:r>
              <a:rPr lang="en-US" sz="2400" dirty="0"/>
              <a:t>Technology </a:t>
            </a:r>
            <a:r>
              <a:rPr lang="en-US" sz="2400" dirty="0" smtClean="0"/>
              <a:t>companies to developing </a:t>
            </a:r>
            <a:r>
              <a:rPr lang="en-US" sz="2400" dirty="0"/>
              <a:t>and delivering the </a:t>
            </a:r>
            <a:r>
              <a:rPr lang="en-US" sz="2400" dirty="0" smtClean="0"/>
              <a:t>assay (genomic chip) </a:t>
            </a:r>
          </a:p>
          <a:p>
            <a:pPr lvl="2">
              <a:buClr>
                <a:srgbClr val="72201E"/>
              </a:buClr>
              <a:buFont typeface="Calibri" pitchFamily="34" charset="0"/>
              <a:buChar char="•"/>
            </a:pPr>
            <a:r>
              <a:rPr lang="en-US" sz="2400" dirty="0" smtClean="0"/>
              <a:t>Piloting of </a:t>
            </a:r>
            <a:r>
              <a:rPr lang="en-US" sz="2400" dirty="0"/>
              <a:t>the value for testing natural mating bulls, </a:t>
            </a:r>
            <a:r>
              <a:rPr lang="en-US" sz="2400" dirty="0">
                <a:solidFill>
                  <a:srgbClr val="00B0F0"/>
                </a:solidFill>
              </a:rPr>
              <a:t>heifers</a:t>
            </a:r>
            <a:r>
              <a:rPr lang="en-US" sz="2400" dirty="0"/>
              <a:t> and cows </a:t>
            </a:r>
            <a:r>
              <a:rPr lang="en-US" sz="2400" dirty="0" smtClean="0"/>
              <a:t>among large scale farms</a:t>
            </a:r>
            <a:endParaRPr lang="en-US" sz="2400" dirty="0"/>
          </a:p>
        </p:txBody>
      </p:sp>
      <p:pic>
        <p:nvPicPr>
          <p:cNvPr id="4" name="Picture 3" descr="cid:5507a170-d2f2-44d4-a37d-754333347287@eurprd03.prod.outlook.com"/>
          <p:cNvPicPr/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6324599"/>
            <a:ext cx="1046430" cy="5620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786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381000" y="76200"/>
            <a:ext cx="8686800" cy="8382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ctr">
              <a:spcBef>
                <a:spcPct val="50000"/>
              </a:spcBef>
              <a:buNone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Outputs and Outcomes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33" y="865794"/>
            <a:ext cx="9095967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 smtClean="0"/>
              <a:t>DPRC-NAIC-LUKE &amp;  </a:t>
            </a:r>
            <a:r>
              <a:rPr lang="en-US" sz="2800" dirty="0" smtClean="0">
                <a:solidFill>
                  <a:srgbClr val="0070C0"/>
                </a:solidFill>
              </a:rPr>
              <a:t>ETLITS? </a:t>
            </a:r>
            <a:r>
              <a:rPr lang="en-US" sz="2800" dirty="0" smtClean="0"/>
              <a:t>Databases integrated and  more animals performance recorded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70C0"/>
                </a:solidFill>
              </a:rPr>
              <a:t>More than </a:t>
            </a:r>
            <a:r>
              <a:rPr lang="en-US" sz="2800" dirty="0" smtClean="0">
                <a:solidFill>
                  <a:srgbClr val="0070C0"/>
                </a:solidFill>
              </a:rPr>
              <a:t>25,600 farmers &amp; 41,630 cows </a:t>
            </a:r>
            <a:r>
              <a:rPr lang="en-US" sz="2800" dirty="0">
                <a:solidFill>
                  <a:srgbClr val="0070C0"/>
                </a:solidFill>
              </a:rPr>
              <a:t>registered on the DPRC platforms are linked to </a:t>
            </a:r>
            <a:r>
              <a:rPr lang="en-US" sz="2800" dirty="0" err="1">
                <a:solidFill>
                  <a:srgbClr val="0070C0"/>
                </a:solidFill>
              </a:rPr>
              <a:t>iCow</a:t>
            </a:r>
            <a:r>
              <a:rPr lang="en-US" sz="2800" dirty="0">
                <a:solidFill>
                  <a:srgbClr val="0070C0"/>
                </a:solidFill>
              </a:rPr>
              <a:t> platform &amp; are </a:t>
            </a:r>
            <a:r>
              <a:rPr lang="en-US" sz="2800" dirty="0" smtClean="0">
                <a:solidFill>
                  <a:srgbClr val="0070C0"/>
                </a:solidFill>
              </a:rPr>
              <a:t>directly receiving </a:t>
            </a:r>
            <a:r>
              <a:rPr lang="en-US" sz="2800" dirty="0">
                <a:solidFill>
                  <a:srgbClr val="0070C0"/>
                </a:solidFill>
              </a:rPr>
              <a:t>dairy education materials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 smtClean="0"/>
              <a:t>Data analyzed and summaries </a:t>
            </a:r>
            <a:r>
              <a:rPr lang="en-US" sz="2800" dirty="0" err="1" smtClean="0"/>
              <a:t>fedback</a:t>
            </a:r>
            <a:r>
              <a:rPr lang="en-US" sz="2800" dirty="0" smtClean="0"/>
              <a:t> to farmers </a:t>
            </a:r>
            <a:r>
              <a:rPr lang="en-US" sz="2800" dirty="0" smtClean="0">
                <a:solidFill>
                  <a:srgbClr val="299746"/>
                </a:solidFill>
              </a:rPr>
              <a:t>directly</a:t>
            </a:r>
            <a:r>
              <a:rPr lang="en-US" sz="2800" dirty="0" smtClean="0"/>
              <a:t> and via </a:t>
            </a:r>
            <a:r>
              <a:rPr lang="en-US" sz="2800" dirty="0" smtClean="0"/>
              <a:t>PRAs </a:t>
            </a:r>
            <a:r>
              <a:rPr lang="en-US" sz="2800" dirty="0" smtClean="0"/>
              <a:t>&amp; AITs </a:t>
            </a:r>
            <a:r>
              <a:rPr lang="en-US" sz="2800" dirty="0" smtClean="0"/>
              <a:t>(</a:t>
            </a:r>
            <a:r>
              <a:rPr lang="en-US" sz="2000" i="1" dirty="0" smtClean="0">
                <a:solidFill>
                  <a:srgbClr val="C00000"/>
                </a:solidFill>
              </a:rPr>
              <a:t>Which of your cows is</a:t>
            </a:r>
            <a:r>
              <a:rPr lang="en-US" sz="2000" i="1" dirty="0" smtClean="0">
                <a:solidFill>
                  <a:srgbClr val="C00000"/>
                </a:solidFill>
              </a:rPr>
              <a:t> </a:t>
            </a:r>
            <a:r>
              <a:rPr lang="en-US" sz="2000" i="1" dirty="0" smtClean="0">
                <a:solidFill>
                  <a:srgbClr val="C00000"/>
                </a:solidFill>
              </a:rPr>
              <a:t>generating </a:t>
            </a:r>
            <a:r>
              <a:rPr lang="en-US" sz="2000" i="1" dirty="0" smtClean="0">
                <a:solidFill>
                  <a:srgbClr val="C00000"/>
                </a:solidFill>
              </a:rPr>
              <a:t>profit for your?</a:t>
            </a:r>
            <a:r>
              <a:rPr lang="en-US" sz="2800" dirty="0" smtClean="0">
                <a:solidFill>
                  <a:srgbClr val="C00000"/>
                </a:solidFill>
              </a:rPr>
              <a:t>) </a:t>
            </a:r>
            <a:r>
              <a:rPr lang="en-US" sz="2800" dirty="0" smtClean="0">
                <a:solidFill>
                  <a:srgbClr val="C00000"/>
                </a:solidFill>
              </a:rPr>
              <a:t>so </a:t>
            </a:r>
            <a:r>
              <a:rPr lang="en-US" sz="2800" dirty="0"/>
              <a:t>farmers </a:t>
            </a:r>
            <a:r>
              <a:rPr lang="en-US" sz="2800" dirty="0" smtClean="0"/>
              <a:t>are </a:t>
            </a:r>
            <a:r>
              <a:rPr lang="en-US" sz="2800" dirty="0"/>
              <a:t>making more informed </a:t>
            </a:r>
            <a:r>
              <a:rPr lang="en-US" sz="2800" dirty="0" smtClean="0"/>
              <a:t>decisions.</a:t>
            </a:r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 smtClean="0"/>
              <a:t>Genomic chip </a:t>
            </a:r>
            <a:r>
              <a:rPr lang="en-US" sz="2800" dirty="0" smtClean="0"/>
              <a:t>being developed </a:t>
            </a:r>
            <a:r>
              <a:rPr lang="en-US" sz="2800" dirty="0" smtClean="0"/>
              <a:t>to certify young bulls &amp; heifers (breed composition/parentage ascertainment)</a:t>
            </a:r>
          </a:p>
          <a:p>
            <a:endParaRPr lang="en-US" dirty="0"/>
          </a:p>
        </p:txBody>
      </p:sp>
      <p:pic>
        <p:nvPicPr>
          <p:cNvPr id="4" name="Picture 1" descr="ILRIlogo_smlclr-rs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33" y="6080911"/>
            <a:ext cx="661123" cy="722150"/>
          </a:xfrm>
          <a:prstGeom prst="rect">
            <a:avLst/>
          </a:prstGeom>
          <a:noFill/>
        </p:spPr>
      </p:pic>
      <p:pic>
        <p:nvPicPr>
          <p:cNvPr id="5" name="Picture 9" descr="P:\Logos\c\cgiar\cgiar_Log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1576" y="6114107"/>
            <a:ext cx="642424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id:5507a170-d2f2-44d4-a37d-754333347287@eurprd03.prod.outlook.com"/>
          <p:cNvPicPr/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5943599"/>
            <a:ext cx="1600200" cy="862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7600" y="2998433"/>
            <a:ext cx="1657350" cy="103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3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260" y="-228600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Achievements &amp; *Planned by end 2017 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063224"/>
              </p:ext>
            </p:extLst>
          </p:nvPr>
        </p:nvGraphicFramePr>
        <p:xfrm>
          <a:off x="152400" y="609600"/>
          <a:ext cx="8915400" cy="5798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971800"/>
                <a:gridCol w="2971800"/>
              </a:tblGrid>
              <a:tr h="147550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By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Number of herds</a:t>
                      </a:r>
                      <a:r>
                        <a:rPr lang="en-US" sz="2800" baseline="0" dirty="0" smtClean="0"/>
                        <a:t> registered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Number</a:t>
                      </a:r>
                      <a:r>
                        <a:rPr lang="en-US" sz="2800" baseline="0" dirty="0" smtClean="0"/>
                        <a:t> of animals </a:t>
                      </a:r>
                      <a:r>
                        <a:rPr lang="en-US" sz="2800" baseline="0" dirty="0" smtClean="0"/>
                        <a:t>&amp; records</a:t>
                      </a:r>
                      <a:endParaRPr lang="en-US" sz="2800" dirty="0"/>
                    </a:p>
                  </a:txBody>
                  <a:tcPr/>
                </a:tc>
              </a:tr>
              <a:tr h="983673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NAIC-LUKE/TALIRI/TANLIT/NAIC </a:t>
                      </a:r>
                      <a:r>
                        <a:rPr lang="en-US" sz="1800" dirty="0" smtClean="0">
                          <a:solidFill>
                            <a:srgbClr val="C00000"/>
                          </a:solidFill>
                        </a:rPr>
                        <a:t>(</a:t>
                      </a:r>
                      <a:r>
                        <a:rPr lang="en-US" sz="1800" dirty="0" err="1" smtClean="0">
                          <a:solidFill>
                            <a:srgbClr val="C00000"/>
                          </a:solidFill>
                        </a:rPr>
                        <a:t>before+manual</a:t>
                      </a:r>
                      <a:r>
                        <a:rPr lang="en-US" sz="1800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  <a:endParaRPr lang="en-US" sz="1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650 (</a:t>
                      </a:r>
                      <a:r>
                        <a:rPr lang="en-US" sz="2400" dirty="0" smtClean="0"/>
                        <a:t>ET</a:t>
                      </a:r>
                      <a:r>
                        <a:rPr lang="en-US" sz="2800" dirty="0" smtClean="0"/>
                        <a:t>); 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200</a:t>
                      </a:r>
                      <a:r>
                        <a:rPr lang="en-US" sz="2800" dirty="0" smtClean="0"/>
                        <a:t> (</a:t>
                      </a:r>
                      <a:r>
                        <a:rPr lang="en-US" sz="2400" dirty="0" smtClean="0"/>
                        <a:t>TZ</a:t>
                      </a:r>
                      <a:r>
                        <a:rPr lang="en-US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&gt;6,000 (</a:t>
                      </a:r>
                      <a:r>
                        <a:rPr lang="en-US" sz="2400" dirty="0" smtClean="0"/>
                        <a:t>ET</a:t>
                      </a:r>
                      <a:r>
                        <a:rPr lang="en-US" sz="2800" dirty="0" smtClean="0"/>
                        <a:t>); &lt;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1000</a:t>
                      </a:r>
                      <a:r>
                        <a:rPr lang="en-US" sz="2800" baseline="0" dirty="0" smtClean="0"/>
                        <a:t> (</a:t>
                      </a:r>
                      <a:r>
                        <a:rPr lang="en-US" sz="2400" baseline="0" dirty="0" smtClean="0"/>
                        <a:t>TZ</a:t>
                      </a:r>
                      <a:r>
                        <a:rPr lang="en-US" sz="2800" baseline="0" dirty="0" smtClean="0"/>
                        <a:t>)</a:t>
                      </a:r>
                      <a:endParaRPr lang="en-US" sz="2800" dirty="0" smtClean="0"/>
                    </a:p>
                    <a:p>
                      <a:pPr algn="ctr"/>
                      <a:r>
                        <a:rPr lang="en-US" sz="20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(&gt;108,000 </a:t>
                      </a:r>
                      <a:r>
                        <a:rPr lang="en-US" sz="2000" dirty="0" smtClean="0">
                          <a:solidFill>
                            <a:srgbClr val="C00000"/>
                          </a:solidFill>
                        </a:rPr>
                        <a:t>records)</a:t>
                      </a:r>
                      <a:endParaRPr lang="en-US" sz="20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983673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ADGG &amp; </a:t>
                      </a:r>
                      <a:r>
                        <a:rPr lang="en-US" sz="2800" dirty="0" smtClean="0"/>
                        <a:t>PAID (</a:t>
                      </a:r>
                      <a:r>
                        <a:rPr lang="en-US" sz="2800" dirty="0" smtClean="0">
                          <a:solidFill>
                            <a:srgbClr val="C00000"/>
                          </a:solidFill>
                        </a:rPr>
                        <a:t>now</a:t>
                      </a:r>
                      <a:r>
                        <a:rPr lang="en-US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B050"/>
                          </a:solidFill>
                        </a:rPr>
                        <a:t>25,622</a:t>
                      </a:r>
                      <a:r>
                        <a:rPr lang="en-US" sz="2800" dirty="0" smtClean="0"/>
                        <a:t> (</a:t>
                      </a:r>
                      <a:r>
                        <a:rPr lang="en-US" sz="2400" dirty="0" smtClean="0"/>
                        <a:t>ET&amp;TZ</a:t>
                      </a:r>
                      <a:r>
                        <a:rPr lang="en-US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00B050"/>
                          </a:solidFill>
                        </a:rPr>
                        <a:t>41,631</a:t>
                      </a:r>
                      <a:r>
                        <a:rPr lang="en-US" sz="2800" dirty="0" smtClean="0"/>
                        <a:t> (</a:t>
                      </a:r>
                      <a:r>
                        <a:rPr lang="en-US" sz="2400" dirty="0" smtClean="0"/>
                        <a:t>ET &amp;TZ</a:t>
                      </a:r>
                      <a:r>
                        <a:rPr lang="en-US" sz="2800" dirty="0" smtClean="0"/>
                        <a:t>)</a:t>
                      </a:r>
                    </a:p>
                    <a:p>
                      <a:pPr algn="ctr"/>
                      <a:endParaRPr lang="en-US" sz="2800" dirty="0"/>
                    </a:p>
                  </a:txBody>
                  <a:tcPr/>
                </a:tc>
              </a:tr>
              <a:tr h="983673"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*Number </a:t>
                      </a:r>
                      <a:r>
                        <a:rPr lang="en-US" sz="2800" dirty="0" smtClean="0"/>
                        <a:t>to be </a:t>
                      </a:r>
                      <a:r>
                        <a:rPr lang="en-US" sz="2800" dirty="0" smtClean="0"/>
                        <a:t>genotyped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5,000</a:t>
                      </a:r>
                      <a:endParaRPr lang="en-US" sz="2800" dirty="0"/>
                    </a:p>
                  </a:txBody>
                  <a:tcPr/>
                </a:tc>
              </a:tr>
              <a:tr h="983673">
                <a:tc gridSpan="3"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* </a:t>
                      </a:r>
                      <a:r>
                        <a:rPr lang="en-US" sz="2800" dirty="0" smtClean="0">
                          <a:solidFill>
                            <a:srgbClr val="00B0F0"/>
                          </a:solidFill>
                        </a:rPr>
                        <a:t>Includes:</a:t>
                      </a:r>
                      <a:r>
                        <a:rPr lang="en-US" sz="2800" baseline="0" dirty="0" smtClean="0">
                          <a:solidFill>
                            <a:srgbClr val="00B0F0"/>
                          </a:solidFill>
                        </a:rPr>
                        <a:t> </a:t>
                      </a:r>
                      <a:r>
                        <a:rPr lang="en-US" sz="24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All NAIC bulls, all  bull </a:t>
                      </a:r>
                      <a:r>
                        <a:rPr lang="en-US" sz="24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dams, </a:t>
                      </a:r>
                      <a:r>
                        <a:rPr lang="en-US" sz="24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all active </a:t>
                      </a:r>
                      <a:r>
                        <a:rPr lang="en-US" sz="24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village crossbred </a:t>
                      </a:r>
                      <a:r>
                        <a:rPr lang="en-US" sz="24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bulls, selected crossbred cows </a:t>
                      </a:r>
                      <a:r>
                        <a:rPr lang="en-US" sz="24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and bulls in large </a:t>
                      </a:r>
                      <a:r>
                        <a:rPr lang="en-US" sz="24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scale farms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768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0" y="1229384"/>
            <a:ext cx="9144000" cy="5171415"/>
          </a:xfrm>
        </p:spPr>
        <p:txBody>
          <a:bodyPr>
            <a:normAutofit lnSpcReduction="10000"/>
          </a:bodyPr>
          <a:lstStyle/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Digital </a:t>
            </a:r>
            <a:r>
              <a:rPr lang="en-US" dirty="0" smtClean="0"/>
              <a:t>literacy slowed </a:t>
            </a:r>
            <a:r>
              <a:rPr lang="en-US" dirty="0" smtClean="0"/>
              <a:t>progress</a:t>
            </a:r>
          </a:p>
          <a:p>
            <a:pPr lvl="1" indent="0">
              <a:buNone/>
            </a:pPr>
            <a:endParaRPr lang="en-US" dirty="0" smtClean="0"/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F0"/>
                </a:solidFill>
              </a:rPr>
              <a:t>High staff </a:t>
            </a:r>
            <a:r>
              <a:rPr lang="en-US" dirty="0" smtClean="0">
                <a:solidFill>
                  <a:srgbClr val="00B0F0"/>
                </a:solidFill>
              </a:rPr>
              <a:t>turn-over </a:t>
            </a:r>
            <a:r>
              <a:rPr lang="en-US" dirty="0" smtClean="0">
                <a:solidFill>
                  <a:srgbClr val="00B0F0"/>
                </a:solidFill>
              </a:rPr>
              <a:t>for the system developers &amp; </a:t>
            </a:r>
            <a:r>
              <a:rPr lang="en-US" dirty="0" smtClean="0">
                <a:solidFill>
                  <a:srgbClr val="00B0F0"/>
                </a:solidFill>
              </a:rPr>
              <a:t>programmers and inadequate server capacities</a:t>
            </a:r>
            <a:endParaRPr lang="en-US" dirty="0" smtClean="0">
              <a:solidFill>
                <a:srgbClr val="00B0F0"/>
              </a:solidFill>
            </a:endParaRPr>
          </a:p>
          <a:p>
            <a:pPr lvl="1" indent="0">
              <a:buNone/>
            </a:pPr>
            <a:endParaRPr lang="en-US" dirty="0" smtClean="0">
              <a:solidFill>
                <a:srgbClr val="00B0F0"/>
              </a:solidFill>
            </a:endParaRP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Limited internet coverage &amp; connectivity</a:t>
            </a:r>
          </a:p>
          <a:p>
            <a:pPr lvl="1" indent="0">
              <a:buNone/>
            </a:pPr>
            <a:endParaRPr lang="en-US" i="1" dirty="0" smtClean="0">
              <a:solidFill>
                <a:srgbClr val="C00000"/>
              </a:solidFill>
            </a:endParaRP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F0"/>
                </a:solidFill>
              </a:rPr>
              <a:t>Unsupportive internal and partners policies</a:t>
            </a:r>
            <a:r>
              <a:rPr lang="en-US" dirty="0" smtClean="0">
                <a:solidFill>
                  <a:srgbClr val="C00000"/>
                </a:solidFill>
              </a:rPr>
              <a:t> (PPP frameworks exist, but their operationalization is ???</a:t>
            </a:r>
            <a:r>
              <a:rPr lang="en-US" dirty="0" smtClean="0">
                <a:solidFill>
                  <a:srgbClr val="00B0F0"/>
                </a:solidFill>
              </a:rPr>
              <a:t>)</a:t>
            </a:r>
          </a:p>
          <a:p>
            <a:pPr lvl="1" indent="0">
              <a:buNone/>
            </a:pPr>
            <a:endParaRPr lang="en-US" dirty="0" smtClean="0">
              <a:solidFill>
                <a:srgbClr val="00B0F0"/>
              </a:solidFill>
            </a:endParaRP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/>
              <a:t>Many and often conflicting demands by scientists on what to record-complicating the data forms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cid:5507a170-d2f2-44d4-a37d-754333347287@eurprd03.prod.outlook.com"/>
          <p:cNvPicPr/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133" y="6169180"/>
            <a:ext cx="1143000" cy="636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592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0" y="1229384"/>
            <a:ext cx="9144000" cy="5171415"/>
          </a:xfrm>
        </p:spPr>
        <p:txBody>
          <a:bodyPr>
            <a:normAutofit fontScale="92500" lnSpcReduction="20000"/>
          </a:bodyPr>
          <a:lstStyle/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/>
              <a:t>Integration of </a:t>
            </a:r>
            <a:r>
              <a:rPr lang="en-US" dirty="0" smtClean="0"/>
              <a:t>DPRCs: </a:t>
            </a:r>
            <a:r>
              <a:rPr lang="en-US" dirty="0" smtClean="0"/>
              <a:t>multi-species </a:t>
            </a:r>
            <a:r>
              <a:rPr lang="en-US" dirty="0"/>
              <a:t>recording &amp; </a:t>
            </a:r>
            <a:r>
              <a:rPr lang="en-US" dirty="0" smtClean="0"/>
              <a:t>multi-disciplinary (</a:t>
            </a:r>
            <a:r>
              <a:rPr lang="en-US" dirty="0" smtClean="0">
                <a:solidFill>
                  <a:srgbClr val="FF0000"/>
                </a:solidFill>
              </a:rPr>
              <a:t>e.g. animal health</a:t>
            </a:r>
            <a:r>
              <a:rPr lang="en-US" dirty="0" smtClean="0"/>
              <a:t>) recording/investigations can be leveraged on these platforms</a:t>
            </a:r>
            <a:endParaRPr lang="en-US" dirty="0"/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F0"/>
                </a:solidFill>
              </a:rPr>
              <a:t>R</a:t>
            </a:r>
            <a:r>
              <a:rPr lang="en-US" dirty="0" smtClean="0">
                <a:solidFill>
                  <a:srgbClr val="00B0F0"/>
                </a:solidFill>
              </a:rPr>
              <a:t>obust protocols developed for genetic evaluation of bulls &amp; cows and local experts trained on these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Teams of GEBV ranked young bulls/heifers (</a:t>
            </a:r>
            <a:r>
              <a:rPr lang="en-US" i="1" dirty="0" smtClean="0">
                <a:solidFill>
                  <a:srgbClr val="C00000"/>
                </a:solidFill>
              </a:rPr>
              <a:t>top-ranked bulls </a:t>
            </a:r>
            <a:r>
              <a:rPr lang="en-US" i="1" dirty="0" smtClean="0">
                <a:solidFill>
                  <a:srgbClr val="C00000"/>
                </a:solidFill>
              </a:rPr>
              <a:t>to be drafted </a:t>
            </a:r>
            <a:r>
              <a:rPr lang="en-US" i="1" dirty="0" smtClean="0">
                <a:solidFill>
                  <a:srgbClr val="C00000"/>
                </a:solidFill>
              </a:rPr>
              <a:t>into national/regional AI stations)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F0"/>
                </a:solidFill>
              </a:rPr>
              <a:t>Relevant/customized </a:t>
            </a:r>
            <a:r>
              <a:rPr lang="en-US" dirty="0">
                <a:solidFill>
                  <a:srgbClr val="00B0F0"/>
                </a:solidFill>
              </a:rPr>
              <a:t>farmer education </a:t>
            </a:r>
            <a:r>
              <a:rPr lang="en-US" dirty="0" smtClean="0">
                <a:solidFill>
                  <a:srgbClr val="00B0F0"/>
                </a:solidFill>
              </a:rPr>
              <a:t>materials developed and </a:t>
            </a:r>
            <a:r>
              <a:rPr lang="en-US" dirty="0" smtClean="0">
                <a:solidFill>
                  <a:srgbClr val="00B0F0"/>
                </a:solidFill>
              </a:rPr>
              <a:t>being </a:t>
            </a:r>
            <a:r>
              <a:rPr lang="en-US" dirty="0" smtClean="0">
                <a:solidFill>
                  <a:srgbClr val="299746"/>
                </a:solidFill>
              </a:rPr>
              <a:t>e-delivered</a:t>
            </a:r>
            <a:r>
              <a:rPr lang="en-US" dirty="0" smtClean="0">
                <a:solidFill>
                  <a:srgbClr val="00B0F0"/>
                </a:solidFill>
              </a:rPr>
              <a:t>.</a:t>
            </a:r>
            <a:endParaRPr lang="en-US" dirty="0">
              <a:solidFill>
                <a:srgbClr val="00B0F0"/>
              </a:solidFill>
            </a:endParaRP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More than 40 Local </a:t>
            </a:r>
            <a:r>
              <a:rPr lang="en-US" dirty="0" smtClean="0"/>
              <a:t>Scientists trained to manage the DPRCs and </a:t>
            </a:r>
            <a:r>
              <a:rPr lang="en-US" dirty="0" smtClean="0">
                <a:solidFill>
                  <a:srgbClr val="FF0000"/>
                </a:solidFill>
              </a:rPr>
              <a:t>350+</a:t>
            </a:r>
            <a:r>
              <a:rPr lang="en-US" dirty="0" smtClean="0"/>
              <a:t> AI Techs/PRAs to deliver </a:t>
            </a:r>
            <a:r>
              <a:rPr lang="en-US" dirty="0" smtClean="0"/>
              <a:t>farmer education and AI services.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F0"/>
                </a:solidFill>
              </a:rPr>
              <a:t>Potential for developing </a:t>
            </a:r>
            <a:r>
              <a:rPr lang="en-US" dirty="0"/>
              <a:t>synthetic tropically adapted </a:t>
            </a:r>
            <a:r>
              <a:rPr lang="en-US" dirty="0">
                <a:solidFill>
                  <a:srgbClr val="00B0F0"/>
                </a:solidFill>
              </a:rPr>
              <a:t>dairy cattle  </a:t>
            </a:r>
            <a:r>
              <a:rPr lang="en-US" dirty="0" smtClean="0">
                <a:solidFill>
                  <a:srgbClr val="00B0F0"/>
                </a:solidFill>
              </a:rPr>
              <a:t>breeds thro inter-country </a:t>
            </a:r>
            <a:r>
              <a:rPr lang="en-US" dirty="0" smtClean="0">
                <a:solidFill>
                  <a:srgbClr val="00B0F0"/>
                </a:solidFill>
              </a:rPr>
              <a:t>collaborations </a:t>
            </a:r>
            <a:r>
              <a:rPr lang="en-US" dirty="0" smtClean="0">
                <a:solidFill>
                  <a:srgbClr val="00B050"/>
                </a:solidFill>
              </a:rPr>
              <a:t>(&gt;220,000 crossbred heifers by year 5)</a:t>
            </a:r>
            <a:endParaRPr lang="en-US" dirty="0">
              <a:solidFill>
                <a:srgbClr val="00B050"/>
              </a:solidFill>
            </a:endParaRPr>
          </a:p>
          <a:p>
            <a:pPr marL="1200150" lvl="1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200150" lvl="1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cid:5507a170-d2f2-44d4-a37d-754333347287@eurprd03.prod.outlook.com"/>
          <p:cNvPicPr/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6161638"/>
            <a:ext cx="1143000" cy="636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289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12157" y="1828800"/>
            <a:ext cx="28575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Thank you</a:t>
            </a:r>
            <a:endParaRPr lang="en-US" sz="4400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7900" y="5817632"/>
            <a:ext cx="990600" cy="990600"/>
          </a:xfrm>
          <a:prstGeom prst="rect">
            <a:avLst/>
          </a:prstGeom>
          <a:noFill/>
        </p:spPr>
      </p:pic>
      <p:pic>
        <p:nvPicPr>
          <p:cNvPr id="4" name="Picture 1" descr="ILRIlogo_smlclr-rs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8664" y="5745137"/>
            <a:ext cx="898168" cy="981076"/>
          </a:xfrm>
          <a:prstGeom prst="rect">
            <a:avLst/>
          </a:prstGeom>
          <a:noFill/>
        </p:spPr>
      </p:pic>
      <p:pic>
        <p:nvPicPr>
          <p:cNvPr id="1026" name="Picture 2" descr="http://www.idd.landolakes.com/media/images/logo.gif?width=331&amp;height=60&amp;ext=.gif%20alt=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599" y="5474625"/>
            <a:ext cx="2057399" cy="37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2.gstatic.com/images?q=tbn:ANd9GcT5UdQF6GcdQpNl2reUQ04pgYCfSGC2ECSO8I5PRfHVq1cFeoDwJPCbkQ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584" y="5789904"/>
            <a:ext cx="967803" cy="87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http://www.icfj.org/sites/default/files/Gates-transparent.png?1363111791">
            <a:hlinkClick r:id="rId7"/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21" y="4380322"/>
            <a:ext cx="2301240" cy="400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3" descr="D:\profile\Pictures\taliri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897" y="5847568"/>
            <a:ext cx="950587" cy="98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profile\Pictures\EIAR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847568"/>
            <a:ext cx="970463" cy="927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Image result for scottish rural university college"/>
          <p:cNvSpPr>
            <a:spLocks noChangeAspect="1" noChangeArrowheads="1"/>
          </p:cNvSpPr>
          <p:nvPr/>
        </p:nvSpPr>
        <p:spPr bwMode="auto">
          <a:xfrm>
            <a:off x="0" y="-136525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://www.dgwgo.com/wp-content/uploads/2014/08/1-a-1-a-Logo-for-Scotlands-Rural-001.jpg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657" y="5855732"/>
            <a:ext cx="914399" cy="91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Luonnonvarakeskus"/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272" y="4267200"/>
            <a:ext cx="1059099" cy="83934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638800" y="32004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FARMERS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17" name="Picture 9" descr="P:\Logos\c\cgiar\cgiar_Logo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3569883"/>
            <a:ext cx="669409" cy="79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7121" y="457200"/>
            <a:ext cx="5212157" cy="325920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984806" y="4720142"/>
            <a:ext cx="4146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NARES &amp; Regional Governments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20" name="Picture 19" descr="cid:5507a170-d2f2-44d4-a37d-754333347287@eurprd03.prod.outlook.com"/>
          <p:cNvPicPr/>
          <p:nvPr/>
        </p:nvPicPr>
        <p:blipFill>
          <a:blip r:embed="rId16" r:link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730" y="344418"/>
            <a:ext cx="3349738" cy="14403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605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/>
          <a:lstStyle/>
          <a:p>
            <a:r>
              <a:rPr lang="en-US" dirty="0" smtClean="0"/>
              <a:t>Some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95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57200"/>
            <a:ext cx="7543800" cy="57912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Straight Arrow Connector 4"/>
          <p:cNvCxnSpPr/>
          <p:nvPr/>
        </p:nvCxnSpPr>
        <p:spPr>
          <a:xfrm flipV="1">
            <a:off x="2438400" y="1935480"/>
            <a:ext cx="0" cy="16180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438400" y="3657600"/>
            <a:ext cx="15240" cy="13157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own Arrow 6"/>
          <p:cNvSpPr/>
          <p:nvPr/>
        </p:nvSpPr>
        <p:spPr>
          <a:xfrm rot="10800000">
            <a:off x="2758820" y="2133599"/>
            <a:ext cx="60578" cy="28397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95600" y="29718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gaps to be filled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9" name="Picture 8" descr="cid:5507a170-d2f2-44d4-a37d-754333347287@eurprd03.prod.outlook.com"/>
          <p:cNvPicPr/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912" y="6163951"/>
            <a:ext cx="1274074" cy="6652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16146" y="762000"/>
            <a:ext cx="1298840" cy="1981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9692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8712" y="399999"/>
            <a:ext cx="6172200" cy="857250"/>
          </a:xfrm>
          <a:solidFill>
            <a:schemeClr val="accent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 smtClean="0"/>
              <a:t>Yield gaps cont.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71600" y="1448443"/>
            <a:ext cx="7635770" cy="452431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.</a:t>
            </a:r>
            <a:endParaRPr lang="en-US" dirty="0"/>
          </a:p>
          <a:p>
            <a:pPr marL="214313" indent="-214313">
              <a:buFont typeface="Arial"/>
              <a:buChar char="•"/>
            </a:pPr>
            <a:endParaRPr lang="en-US" dirty="0"/>
          </a:p>
          <a:p>
            <a:pPr marL="214313" indent="-214313">
              <a:buFont typeface="Arial"/>
              <a:buChar char="•"/>
            </a:pPr>
            <a:endParaRPr lang="en-US" dirty="0"/>
          </a:p>
          <a:p>
            <a:pPr marL="214313" indent="-214313">
              <a:buFont typeface="Arial"/>
              <a:buChar char="•"/>
            </a:pPr>
            <a:endParaRPr lang="en-US" dirty="0"/>
          </a:p>
          <a:p>
            <a:pPr marL="214313" indent="-214313">
              <a:buFont typeface="Arial"/>
              <a:buChar char="•"/>
            </a:pPr>
            <a:endParaRPr lang="en-US" dirty="0"/>
          </a:p>
          <a:p>
            <a:pPr marL="214313" indent="-214313">
              <a:buFont typeface="Arial"/>
              <a:buChar char="•"/>
            </a:pPr>
            <a:endParaRPr lang="en-US" dirty="0"/>
          </a:p>
          <a:p>
            <a:pPr marL="214313" indent="-214313">
              <a:buFont typeface="Arial"/>
              <a:buChar char="•"/>
            </a:pPr>
            <a:endParaRPr lang="en-US" dirty="0"/>
          </a:p>
          <a:p>
            <a:pPr marL="214313" indent="-214313">
              <a:buFont typeface="Arial"/>
              <a:buChar char="•"/>
            </a:pPr>
            <a:endParaRPr lang="en-US" dirty="0"/>
          </a:p>
          <a:p>
            <a:pPr marL="214313" indent="-214313">
              <a:buFont typeface="Arial"/>
              <a:buChar char="•"/>
            </a:pPr>
            <a:endParaRPr lang="en-US" dirty="0"/>
          </a:p>
          <a:p>
            <a:pPr marL="214313" indent="-214313">
              <a:buFont typeface="Arial"/>
              <a:buChar char="•"/>
            </a:pPr>
            <a:endParaRPr lang="en-US" dirty="0"/>
          </a:p>
          <a:p>
            <a:pPr marL="214313" indent="-214313">
              <a:buFont typeface="Arial"/>
              <a:buChar char="•"/>
            </a:pPr>
            <a:endParaRPr lang="en-US" dirty="0"/>
          </a:p>
          <a:p>
            <a:pPr marL="214313" indent="-214313">
              <a:buFont typeface="Arial"/>
              <a:buChar char="•"/>
            </a:pPr>
            <a:endParaRPr lang="en-US" dirty="0"/>
          </a:p>
          <a:p>
            <a:pPr marL="214313" indent="-214313">
              <a:buFont typeface="Arial"/>
              <a:buChar char="•"/>
            </a:pPr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4" name="Picture 3" descr="Screen Shot 2017-05-07 at 10.33.1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104" y="1873167"/>
            <a:ext cx="3285707" cy="213678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7910462" y="2137689"/>
            <a:ext cx="4224" cy="917177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cid:5507a170-d2f2-44d4-a37d-754333347287@eurprd03.prod.outlook.com"/>
          <p:cNvPicPr/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912" y="6163951"/>
            <a:ext cx="1274074" cy="66528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oup 3"/>
          <p:cNvGrpSpPr>
            <a:grpSpLocks/>
          </p:cNvGrpSpPr>
          <p:nvPr/>
        </p:nvGrpSpPr>
        <p:grpSpPr bwMode="auto">
          <a:xfrm>
            <a:off x="1840162" y="1838710"/>
            <a:ext cx="2914650" cy="2228850"/>
            <a:chOff x="396" y="1482"/>
            <a:chExt cx="6120" cy="4680"/>
          </a:xfrm>
        </p:grpSpPr>
        <p:sp>
          <p:nvSpPr>
            <p:cNvPr id="12" name="AutoShape 4"/>
            <p:cNvSpPr>
              <a:spLocks noChangeArrowheads="1"/>
            </p:cNvSpPr>
            <p:nvPr/>
          </p:nvSpPr>
          <p:spPr bwMode="auto">
            <a:xfrm>
              <a:off x="396" y="1482"/>
              <a:ext cx="6120" cy="4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3" name="Rectangle 5"/>
            <p:cNvSpPr>
              <a:spLocks noChangeArrowheads="1"/>
            </p:cNvSpPr>
            <p:nvPr/>
          </p:nvSpPr>
          <p:spPr bwMode="auto">
            <a:xfrm>
              <a:off x="1512" y="2426"/>
              <a:ext cx="4704" cy="2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1512" y="2426"/>
              <a:ext cx="4704" cy="2747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1879" y="4372"/>
              <a:ext cx="498" cy="801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6" name="Rectangle 8"/>
            <p:cNvSpPr>
              <a:spLocks noChangeArrowheads="1"/>
            </p:cNvSpPr>
            <p:nvPr/>
          </p:nvSpPr>
          <p:spPr bwMode="auto">
            <a:xfrm>
              <a:off x="2377" y="2712"/>
              <a:ext cx="498" cy="2461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3361" y="4029"/>
              <a:ext cx="497" cy="1144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3858" y="2999"/>
              <a:ext cx="498" cy="2174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9" name="Rectangle 11"/>
            <p:cNvSpPr>
              <a:spLocks noChangeArrowheads="1"/>
            </p:cNvSpPr>
            <p:nvPr/>
          </p:nvSpPr>
          <p:spPr bwMode="auto">
            <a:xfrm>
              <a:off x="4854" y="4243"/>
              <a:ext cx="485" cy="93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5339" y="2784"/>
              <a:ext cx="498" cy="2389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21" name="Line 13"/>
            <p:cNvSpPr>
              <a:spLocks noChangeShapeType="1"/>
            </p:cNvSpPr>
            <p:nvPr/>
          </p:nvSpPr>
          <p:spPr bwMode="auto">
            <a:xfrm>
              <a:off x="1512" y="2426"/>
              <a:ext cx="0" cy="274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22" name="Line 14"/>
            <p:cNvSpPr>
              <a:spLocks noChangeShapeType="1"/>
            </p:cNvSpPr>
            <p:nvPr/>
          </p:nvSpPr>
          <p:spPr bwMode="auto">
            <a:xfrm>
              <a:off x="1465" y="5173"/>
              <a:ext cx="4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23" name="Line 15"/>
            <p:cNvSpPr>
              <a:spLocks noChangeShapeType="1"/>
            </p:cNvSpPr>
            <p:nvPr/>
          </p:nvSpPr>
          <p:spPr bwMode="auto">
            <a:xfrm>
              <a:off x="1465" y="4716"/>
              <a:ext cx="4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24" name="Line 16"/>
            <p:cNvSpPr>
              <a:spLocks noChangeShapeType="1"/>
            </p:cNvSpPr>
            <p:nvPr/>
          </p:nvSpPr>
          <p:spPr bwMode="auto">
            <a:xfrm>
              <a:off x="1465" y="4258"/>
              <a:ext cx="4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25" name="Line 17"/>
            <p:cNvSpPr>
              <a:spLocks noChangeShapeType="1"/>
            </p:cNvSpPr>
            <p:nvPr/>
          </p:nvSpPr>
          <p:spPr bwMode="auto">
            <a:xfrm>
              <a:off x="1465" y="3800"/>
              <a:ext cx="4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26" name="Line 18"/>
            <p:cNvSpPr>
              <a:spLocks noChangeShapeType="1"/>
            </p:cNvSpPr>
            <p:nvPr/>
          </p:nvSpPr>
          <p:spPr bwMode="auto">
            <a:xfrm>
              <a:off x="1465" y="3342"/>
              <a:ext cx="4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27" name="Line 19"/>
            <p:cNvSpPr>
              <a:spLocks noChangeShapeType="1"/>
            </p:cNvSpPr>
            <p:nvPr/>
          </p:nvSpPr>
          <p:spPr bwMode="auto">
            <a:xfrm>
              <a:off x="1465" y="2884"/>
              <a:ext cx="4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28" name="Line 20"/>
            <p:cNvSpPr>
              <a:spLocks noChangeShapeType="1"/>
            </p:cNvSpPr>
            <p:nvPr/>
          </p:nvSpPr>
          <p:spPr bwMode="auto">
            <a:xfrm>
              <a:off x="1465" y="2426"/>
              <a:ext cx="4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29" name="Rectangle 21"/>
            <p:cNvSpPr>
              <a:spLocks noChangeArrowheads="1"/>
            </p:cNvSpPr>
            <p:nvPr/>
          </p:nvSpPr>
          <p:spPr bwMode="auto">
            <a:xfrm>
              <a:off x="3279" y="1757"/>
              <a:ext cx="1344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750" b="1">
                  <a:solidFill>
                    <a:srgbClr val="000000"/>
                  </a:solidFill>
                  <a:latin typeface="Garamond" pitchFamily="18" charset="0"/>
                </a:rPr>
                <a:t>A. Exotic Cattle</a:t>
              </a:r>
              <a:endParaRPr lang="en-US" sz="1350"/>
            </a:p>
          </p:txBody>
        </p:sp>
        <p:sp>
          <p:nvSpPr>
            <p:cNvPr id="30" name="Rectangle 22"/>
            <p:cNvSpPr>
              <a:spLocks noChangeArrowheads="1"/>
            </p:cNvSpPr>
            <p:nvPr/>
          </p:nvSpPr>
          <p:spPr bwMode="auto">
            <a:xfrm>
              <a:off x="987" y="4601"/>
              <a:ext cx="357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675">
                  <a:solidFill>
                    <a:srgbClr val="000000"/>
                  </a:solidFill>
                  <a:latin typeface="Garamond" pitchFamily="18" charset="0"/>
                </a:rPr>
                <a:t>1000</a:t>
              </a:r>
              <a:endParaRPr lang="en-US" sz="1350"/>
            </a:p>
          </p:txBody>
        </p:sp>
        <p:sp>
          <p:nvSpPr>
            <p:cNvPr id="31" name="Rectangle 23"/>
            <p:cNvSpPr>
              <a:spLocks noChangeArrowheads="1"/>
            </p:cNvSpPr>
            <p:nvPr/>
          </p:nvSpPr>
          <p:spPr bwMode="auto">
            <a:xfrm>
              <a:off x="987" y="4143"/>
              <a:ext cx="357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675">
                  <a:solidFill>
                    <a:srgbClr val="000000"/>
                  </a:solidFill>
                  <a:latin typeface="Garamond" pitchFamily="18" charset="0"/>
                </a:rPr>
                <a:t>2000</a:t>
              </a:r>
              <a:endParaRPr lang="en-US" sz="1350"/>
            </a:p>
          </p:txBody>
        </p:sp>
        <p:sp>
          <p:nvSpPr>
            <p:cNvPr id="32" name="Rectangle 24"/>
            <p:cNvSpPr>
              <a:spLocks noChangeArrowheads="1"/>
            </p:cNvSpPr>
            <p:nvPr/>
          </p:nvSpPr>
          <p:spPr bwMode="auto">
            <a:xfrm>
              <a:off x="1002" y="3685"/>
              <a:ext cx="357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675">
                  <a:solidFill>
                    <a:srgbClr val="000000"/>
                  </a:solidFill>
                  <a:latin typeface="Garamond" pitchFamily="18" charset="0"/>
                </a:rPr>
                <a:t>3000</a:t>
              </a:r>
              <a:endParaRPr lang="en-US" sz="1350"/>
            </a:p>
          </p:txBody>
        </p:sp>
        <p:sp>
          <p:nvSpPr>
            <p:cNvPr id="33" name="Rectangle 25"/>
            <p:cNvSpPr>
              <a:spLocks noChangeArrowheads="1"/>
            </p:cNvSpPr>
            <p:nvPr/>
          </p:nvSpPr>
          <p:spPr bwMode="auto">
            <a:xfrm>
              <a:off x="987" y="3228"/>
              <a:ext cx="357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675">
                  <a:solidFill>
                    <a:srgbClr val="000000"/>
                  </a:solidFill>
                  <a:latin typeface="Garamond" pitchFamily="18" charset="0"/>
                </a:rPr>
                <a:t>4000</a:t>
              </a:r>
              <a:endParaRPr lang="en-US" sz="1350"/>
            </a:p>
          </p:txBody>
        </p:sp>
        <p:sp>
          <p:nvSpPr>
            <p:cNvPr id="34" name="Rectangle 26"/>
            <p:cNvSpPr>
              <a:spLocks noChangeArrowheads="1"/>
            </p:cNvSpPr>
            <p:nvPr/>
          </p:nvSpPr>
          <p:spPr bwMode="auto">
            <a:xfrm>
              <a:off x="987" y="2770"/>
              <a:ext cx="357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675">
                  <a:solidFill>
                    <a:srgbClr val="000000"/>
                  </a:solidFill>
                  <a:latin typeface="Garamond" pitchFamily="18" charset="0"/>
                </a:rPr>
                <a:t>5000</a:t>
              </a:r>
              <a:endParaRPr lang="en-US" sz="1350"/>
            </a:p>
          </p:txBody>
        </p:sp>
        <p:sp>
          <p:nvSpPr>
            <p:cNvPr id="35" name="Rectangle 27"/>
            <p:cNvSpPr>
              <a:spLocks noChangeArrowheads="1"/>
            </p:cNvSpPr>
            <p:nvPr/>
          </p:nvSpPr>
          <p:spPr bwMode="auto">
            <a:xfrm>
              <a:off x="1002" y="2327"/>
              <a:ext cx="35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675">
                  <a:solidFill>
                    <a:srgbClr val="000000"/>
                  </a:solidFill>
                  <a:latin typeface="Garamond" pitchFamily="18" charset="0"/>
                </a:rPr>
                <a:t>6000</a:t>
              </a:r>
              <a:endParaRPr lang="en-US" sz="1350"/>
            </a:p>
          </p:txBody>
        </p:sp>
        <p:sp>
          <p:nvSpPr>
            <p:cNvPr id="36" name="Rectangle 28"/>
            <p:cNvSpPr>
              <a:spLocks noChangeArrowheads="1"/>
            </p:cNvSpPr>
            <p:nvPr/>
          </p:nvSpPr>
          <p:spPr bwMode="auto">
            <a:xfrm rot="-5400000">
              <a:off x="-458" y="3549"/>
              <a:ext cx="2292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750">
                  <a:solidFill>
                    <a:srgbClr val="000000"/>
                  </a:solidFill>
                  <a:latin typeface="Garamond" pitchFamily="18" charset="0"/>
                </a:rPr>
                <a:t>Milk Yield per Lactation (Kg)</a:t>
              </a:r>
              <a:endParaRPr lang="en-US" sz="1350"/>
            </a:p>
          </p:txBody>
        </p:sp>
        <p:sp>
          <p:nvSpPr>
            <p:cNvPr id="37" name="Rectangle 29"/>
            <p:cNvSpPr>
              <a:spLocks noChangeArrowheads="1"/>
            </p:cNvSpPr>
            <p:nvPr/>
          </p:nvSpPr>
          <p:spPr bwMode="auto">
            <a:xfrm>
              <a:off x="396" y="1554"/>
              <a:ext cx="6120" cy="439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38" name="Text Box 30"/>
            <p:cNvSpPr txBox="1">
              <a:spLocks noChangeArrowheads="1"/>
            </p:cNvSpPr>
            <p:nvPr/>
          </p:nvSpPr>
          <p:spPr bwMode="auto">
            <a:xfrm>
              <a:off x="1567" y="5231"/>
              <a:ext cx="1574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837" tIns="32918" rIns="65837" bIns="32918"/>
            <a:lstStyle/>
            <a:p>
              <a:r>
                <a:rPr lang="en-US" sz="675">
                  <a:latin typeface="Garamond" pitchFamily="18" charset="0"/>
                </a:rPr>
                <a:t>Southern Africa</a:t>
              </a:r>
              <a:endParaRPr lang="en-US" sz="1350"/>
            </a:p>
          </p:txBody>
        </p:sp>
        <p:sp>
          <p:nvSpPr>
            <p:cNvPr id="39" name="Text Box 31"/>
            <p:cNvSpPr txBox="1">
              <a:spLocks noChangeArrowheads="1"/>
            </p:cNvSpPr>
            <p:nvPr/>
          </p:nvSpPr>
          <p:spPr bwMode="auto">
            <a:xfrm>
              <a:off x="2981" y="5231"/>
              <a:ext cx="1630" cy="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837" tIns="32918" rIns="65837" bIns="32918"/>
            <a:lstStyle/>
            <a:p>
              <a:pPr algn="ctr"/>
              <a:r>
                <a:rPr lang="en-US" sz="675">
                  <a:latin typeface="Garamond" pitchFamily="18" charset="0"/>
                </a:rPr>
                <a:t>West and Central Africa</a:t>
              </a:r>
              <a:endParaRPr lang="en-US" sz="1350"/>
            </a:p>
          </p:txBody>
        </p:sp>
        <p:sp>
          <p:nvSpPr>
            <p:cNvPr id="40" name="Text Box 32"/>
            <p:cNvSpPr txBox="1">
              <a:spLocks noChangeArrowheads="1"/>
            </p:cNvSpPr>
            <p:nvPr/>
          </p:nvSpPr>
          <p:spPr bwMode="auto">
            <a:xfrm>
              <a:off x="4793" y="5231"/>
              <a:ext cx="1243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837" tIns="32918" rIns="65837" bIns="32918"/>
            <a:lstStyle/>
            <a:p>
              <a:r>
                <a:rPr lang="en-US" sz="675">
                  <a:latin typeface="Garamond" pitchFamily="18" charset="0"/>
                </a:rPr>
                <a:t>East Africa</a:t>
              </a:r>
              <a:endParaRPr lang="en-US" sz="1350"/>
            </a:p>
          </p:txBody>
        </p:sp>
        <p:sp>
          <p:nvSpPr>
            <p:cNvPr id="41" name="AutoShape 33"/>
            <p:cNvSpPr>
              <a:spLocks/>
            </p:cNvSpPr>
            <p:nvPr/>
          </p:nvSpPr>
          <p:spPr bwMode="auto">
            <a:xfrm>
              <a:off x="2166" y="2723"/>
              <a:ext cx="202" cy="1627"/>
            </a:xfrm>
            <a:prstGeom prst="leftBrace">
              <a:avLst>
                <a:gd name="adj1" fmla="val 67120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42" name="Text Box 34"/>
            <p:cNvSpPr txBox="1">
              <a:spLocks noChangeArrowheads="1"/>
            </p:cNvSpPr>
            <p:nvPr/>
          </p:nvSpPr>
          <p:spPr bwMode="auto">
            <a:xfrm>
              <a:off x="1506" y="3417"/>
              <a:ext cx="765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4290" tIns="13716" rIns="34290" bIns="13716"/>
            <a:lstStyle/>
            <a:p>
              <a:r>
                <a:rPr lang="en-US" sz="750">
                  <a:latin typeface="Garamond" pitchFamily="18" charset="0"/>
                </a:rPr>
                <a:t>208.5%</a:t>
              </a:r>
              <a:endParaRPr lang="en-US" sz="1350"/>
            </a:p>
          </p:txBody>
        </p:sp>
        <p:sp>
          <p:nvSpPr>
            <p:cNvPr id="43" name="AutoShape 35"/>
            <p:cNvSpPr>
              <a:spLocks/>
            </p:cNvSpPr>
            <p:nvPr/>
          </p:nvSpPr>
          <p:spPr bwMode="auto">
            <a:xfrm>
              <a:off x="3659" y="2997"/>
              <a:ext cx="202" cy="1008"/>
            </a:xfrm>
            <a:prstGeom prst="leftBrace">
              <a:avLst>
                <a:gd name="adj1" fmla="val 41584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44" name="Text Box 36"/>
            <p:cNvSpPr txBox="1">
              <a:spLocks noChangeArrowheads="1"/>
            </p:cNvSpPr>
            <p:nvPr/>
          </p:nvSpPr>
          <p:spPr bwMode="auto">
            <a:xfrm>
              <a:off x="3089" y="3361"/>
              <a:ext cx="69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4290" tIns="13716" rIns="34290" bIns="13716"/>
            <a:lstStyle/>
            <a:p>
              <a:r>
                <a:rPr lang="en-US" sz="750">
                  <a:latin typeface="Garamond" pitchFamily="18" charset="0"/>
                </a:rPr>
                <a:t>90.2%</a:t>
              </a:r>
              <a:endParaRPr lang="en-US" sz="1350"/>
            </a:p>
          </p:txBody>
        </p:sp>
        <p:sp>
          <p:nvSpPr>
            <p:cNvPr id="45" name="AutoShape 37"/>
            <p:cNvSpPr>
              <a:spLocks/>
            </p:cNvSpPr>
            <p:nvPr/>
          </p:nvSpPr>
          <p:spPr bwMode="auto">
            <a:xfrm>
              <a:off x="5129" y="2768"/>
              <a:ext cx="202" cy="1469"/>
            </a:xfrm>
            <a:prstGeom prst="leftBrace">
              <a:avLst>
                <a:gd name="adj1" fmla="val 60602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46" name="Text Box 38"/>
            <p:cNvSpPr txBox="1">
              <a:spLocks noChangeArrowheads="1"/>
            </p:cNvSpPr>
            <p:nvPr/>
          </p:nvSpPr>
          <p:spPr bwMode="auto">
            <a:xfrm>
              <a:off x="4454" y="3372"/>
              <a:ext cx="877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4290" tIns="13716" rIns="34290" bIns="13716"/>
            <a:lstStyle/>
            <a:p>
              <a:r>
                <a:rPr lang="en-US" sz="750">
                  <a:latin typeface="Garamond" pitchFamily="18" charset="0"/>
                </a:rPr>
                <a:t>157.0%</a:t>
              </a:r>
              <a:endParaRPr lang="en-US" sz="1350"/>
            </a:p>
          </p:txBody>
        </p:sp>
      </p:grpSp>
      <p:grpSp>
        <p:nvGrpSpPr>
          <p:cNvPr id="47" name="Group 76"/>
          <p:cNvGrpSpPr>
            <a:grpSpLocks/>
          </p:cNvGrpSpPr>
          <p:nvPr/>
        </p:nvGrpSpPr>
        <p:grpSpPr bwMode="auto">
          <a:xfrm>
            <a:off x="2018614" y="4132096"/>
            <a:ext cx="2736532" cy="1787645"/>
            <a:chOff x="216" y="5942"/>
            <a:chExt cx="6300" cy="4464"/>
          </a:xfrm>
        </p:grpSpPr>
        <p:sp>
          <p:nvSpPr>
            <p:cNvPr id="48" name="AutoShape 77"/>
            <p:cNvSpPr>
              <a:spLocks noChangeArrowheads="1"/>
            </p:cNvSpPr>
            <p:nvPr/>
          </p:nvSpPr>
          <p:spPr bwMode="auto">
            <a:xfrm>
              <a:off x="216" y="5942"/>
              <a:ext cx="6300" cy="4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49" name="Rectangle 78"/>
            <p:cNvSpPr>
              <a:spLocks noChangeArrowheads="1"/>
            </p:cNvSpPr>
            <p:nvPr/>
          </p:nvSpPr>
          <p:spPr bwMode="auto">
            <a:xfrm>
              <a:off x="1512" y="6850"/>
              <a:ext cx="4704" cy="28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50" name="Rectangle 79"/>
            <p:cNvSpPr>
              <a:spLocks noChangeArrowheads="1"/>
            </p:cNvSpPr>
            <p:nvPr/>
          </p:nvSpPr>
          <p:spPr bwMode="auto">
            <a:xfrm>
              <a:off x="1512" y="6850"/>
              <a:ext cx="4704" cy="2857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51" name="Rectangle 80"/>
            <p:cNvSpPr>
              <a:spLocks noChangeArrowheads="1"/>
            </p:cNvSpPr>
            <p:nvPr/>
          </p:nvSpPr>
          <p:spPr bwMode="auto">
            <a:xfrm>
              <a:off x="1879" y="9558"/>
              <a:ext cx="498" cy="149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52" name="Rectangle 81"/>
            <p:cNvSpPr>
              <a:spLocks noChangeArrowheads="1"/>
            </p:cNvSpPr>
            <p:nvPr/>
          </p:nvSpPr>
          <p:spPr bwMode="auto">
            <a:xfrm>
              <a:off x="2377" y="9305"/>
              <a:ext cx="498" cy="402"/>
            </a:xfrm>
            <a:prstGeom prst="rect">
              <a:avLst/>
            </a:prstGeom>
            <a:solidFill>
              <a:srgbClr val="0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53" name="Rectangle 82"/>
            <p:cNvSpPr>
              <a:spLocks noChangeArrowheads="1"/>
            </p:cNvSpPr>
            <p:nvPr/>
          </p:nvSpPr>
          <p:spPr bwMode="auto">
            <a:xfrm>
              <a:off x="3361" y="9558"/>
              <a:ext cx="497" cy="149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54" name="Rectangle 83"/>
            <p:cNvSpPr>
              <a:spLocks noChangeArrowheads="1"/>
            </p:cNvSpPr>
            <p:nvPr/>
          </p:nvSpPr>
          <p:spPr bwMode="auto">
            <a:xfrm>
              <a:off x="3858" y="9201"/>
              <a:ext cx="498" cy="506"/>
            </a:xfrm>
            <a:prstGeom prst="rect">
              <a:avLst/>
            </a:prstGeom>
            <a:solidFill>
              <a:srgbClr val="0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55" name="Rectangle 84"/>
            <p:cNvSpPr>
              <a:spLocks noChangeArrowheads="1"/>
            </p:cNvSpPr>
            <p:nvPr/>
          </p:nvSpPr>
          <p:spPr bwMode="auto">
            <a:xfrm>
              <a:off x="4854" y="9543"/>
              <a:ext cx="485" cy="16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56" name="Rectangle 85"/>
            <p:cNvSpPr>
              <a:spLocks noChangeArrowheads="1"/>
            </p:cNvSpPr>
            <p:nvPr/>
          </p:nvSpPr>
          <p:spPr bwMode="auto">
            <a:xfrm>
              <a:off x="5339" y="9245"/>
              <a:ext cx="498" cy="462"/>
            </a:xfrm>
            <a:prstGeom prst="rect">
              <a:avLst/>
            </a:prstGeom>
            <a:solidFill>
              <a:srgbClr val="0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57" name="Line 86"/>
            <p:cNvSpPr>
              <a:spLocks noChangeShapeType="1"/>
            </p:cNvSpPr>
            <p:nvPr/>
          </p:nvSpPr>
          <p:spPr bwMode="auto">
            <a:xfrm>
              <a:off x="1512" y="6850"/>
              <a:ext cx="0" cy="285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58" name="Line 87"/>
            <p:cNvSpPr>
              <a:spLocks noChangeShapeType="1"/>
            </p:cNvSpPr>
            <p:nvPr/>
          </p:nvSpPr>
          <p:spPr bwMode="auto">
            <a:xfrm>
              <a:off x="1465" y="9707"/>
              <a:ext cx="4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59" name="Line 88"/>
            <p:cNvSpPr>
              <a:spLocks noChangeShapeType="1"/>
            </p:cNvSpPr>
            <p:nvPr/>
          </p:nvSpPr>
          <p:spPr bwMode="auto">
            <a:xfrm>
              <a:off x="1465" y="9230"/>
              <a:ext cx="4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60" name="Line 89"/>
            <p:cNvSpPr>
              <a:spLocks noChangeShapeType="1"/>
            </p:cNvSpPr>
            <p:nvPr/>
          </p:nvSpPr>
          <p:spPr bwMode="auto">
            <a:xfrm>
              <a:off x="1465" y="8754"/>
              <a:ext cx="4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61" name="Line 90"/>
            <p:cNvSpPr>
              <a:spLocks noChangeShapeType="1"/>
            </p:cNvSpPr>
            <p:nvPr/>
          </p:nvSpPr>
          <p:spPr bwMode="auto">
            <a:xfrm>
              <a:off x="1465" y="8278"/>
              <a:ext cx="4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62" name="Line 91"/>
            <p:cNvSpPr>
              <a:spLocks noChangeShapeType="1"/>
            </p:cNvSpPr>
            <p:nvPr/>
          </p:nvSpPr>
          <p:spPr bwMode="auto">
            <a:xfrm>
              <a:off x="1465" y="7802"/>
              <a:ext cx="4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63" name="Line 92"/>
            <p:cNvSpPr>
              <a:spLocks noChangeShapeType="1"/>
            </p:cNvSpPr>
            <p:nvPr/>
          </p:nvSpPr>
          <p:spPr bwMode="auto">
            <a:xfrm>
              <a:off x="1465" y="7326"/>
              <a:ext cx="4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64" name="Line 93"/>
            <p:cNvSpPr>
              <a:spLocks noChangeShapeType="1"/>
            </p:cNvSpPr>
            <p:nvPr/>
          </p:nvSpPr>
          <p:spPr bwMode="auto">
            <a:xfrm>
              <a:off x="1465" y="6850"/>
              <a:ext cx="4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65" name="Rectangle 94"/>
            <p:cNvSpPr>
              <a:spLocks noChangeArrowheads="1"/>
            </p:cNvSpPr>
            <p:nvPr/>
          </p:nvSpPr>
          <p:spPr bwMode="auto">
            <a:xfrm>
              <a:off x="2685" y="6091"/>
              <a:ext cx="1757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750" b="1">
                  <a:solidFill>
                    <a:srgbClr val="000000"/>
                  </a:solidFill>
                  <a:latin typeface="Garamond" pitchFamily="18" charset="0"/>
                </a:rPr>
                <a:t>C. Indigenous Cattle</a:t>
              </a:r>
              <a:endParaRPr lang="en-US" sz="1350"/>
            </a:p>
          </p:txBody>
        </p:sp>
        <p:sp>
          <p:nvSpPr>
            <p:cNvPr id="66" name="Rectangle 95"/>
            <p:cNvSpPr>
              <a:spLocks noChangeArrowheads="1"/>
            </p:cNvSpPr>
            <p:nvPr/>
          </p:nvSpPr>
          <p:spPr bwMode="auto">
            <a:xfrm>
              <a:off x="1281" y="9588"/>
              <a:ext cx="94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50">
                  <a:solidFill>
                    <a:srgbClr val="000000"/>
                  </a:solidFill>
                  <a:latin typeface="Garamond" pitchFamily="18" charset="0"/>
                </a:rPr>
                <a:t>0</a:t>
              </a:r>
              <a:endParaRPr lang="en-US" sz="1350"/>
            </a:p>
          </p:txBody>
        </p:sp>
        <p:sp>
          <p:nvSpPr>
            <p:cNvPr id="67" name="Rectangle 96"/>
            <p:cNvSpPr>
              <a:spLocks noChangeArrowheads="1"/>
            </p:cNvSpPr>
            <p:nvPr/>
          </p:nvSpPr>
          <p:spPr bwMode="auto">
            <a:xfrm>
              <a:off x="987" y="9111"/>
              <a:ext cx="376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750">
                  <a:solidFill>
                    <a:srgbClr val="000000"/>
                  </a:solidFill>
                  <a:latin typeface="Garamond" pitchFamily="18" charset="0"/>
                </a:rPr>
                <a:t>1000</a:t>
              </a:r>
              <a:endParaRPr lang="en-US" sz="1350"/>
            </a:p>
          </p:txBody>
        </p:sp>
        <p:sp>
          <p:nvSpPr>
            <p:cNvPr id="68" name="Rectangle 97"/>
            <p:cNvSpPr>
              <a:spLocks noChangeArrowheads="1"/>
            </p:cNvSpPr>
            <p:nvPr/>
          </p:nvSpPr>
          <p:spPr bwMode="auto">
            <a:xfrm>
              <a:off x="1002" y="8620"/>
              <a:ext cx="376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750">
                  <a:solidFill>
                    <a:srgbClr val="000000"/>
                  </a:solidFill>
                  <a:latin typeface="Garamond" pitchFamily="18" charset="0"/>
                </a:rPr>
                <a:t>2000</a:t>
              </a:r>
              <a:endParaRPr lang="en-US" sz="1350"/>
            </a:p>
          </p:txBody>
        </p:sp>
        <p:sp>
          <p:nvSpPr>
            <p:cNvPr id="69" name="Rectangle 98"/>
            <p:cNvSpPr>
              <a:spLocks noChangeArrowheads="1"/>
            </p:cNvSpPr>
            <p:nvPr/>
          </p:nvSpPr>
          <p:spPr bwMode="auto">
            <a:xfrm>
              <a:off x="1002" y="8144"/>
              <a:ext cx="376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750">
                  <a:solidFill>
                    <a:srgbClr val="000000"/>
                  </a:solidFill>
                  <a:latin typeface="Garamond" pitchFamily="18" charset="0"/>
                </a:rPr>
                <a:t>3000</a:t>
              </a:r>
              <a:endParaRPr lang="en-US" sz="1350"/>
            </a:p>
          </p:txBody>
        </p:sp>
        <p:sp>
          <p:nvSpPr>
            <p:cNvPr id="70" name="Rectangle 99"/>
            <p:cNvSpPr>
              <a:spLocks noChangeArrowheads="1"/>
            </p:cNvSpPr>
            <p:nvPr/>
          </p:nvSpPr>
          <p:spPr bwMode="auto">
            <a:xfrm>
              <a:off x="987" y="7683"/>
              <a:ext cx="376" cy="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750">
                  <a:solidFill>
                    <a:srgbClr val="000000"/>
                  </a:solidFill>
                  <a:latin typeface="Garamond" pitchFamily="18" charset="0"/>
                </a:rPr>
                <a:t>4000</a:t>
              </a:r>
              <a:endParaRPr lang="en-US" sz="1350"/>
            </a:p>
          </p:txBody>
        </p:sp>
        <p:sp>
          <p:nvSpPr>
            <p:cNvPr id="71" name="Rectangle 100"/>
            <p:cNvSpPr>
              <a:spLocks noChangeArrowheads="1"/>
            </p:cNvSpPr>
            <p:nvPr/>
          </p:nvSpPr>
          <p:spPr bwMode="auto">
            <a:xfrm>
              <a:off x="1002" y="7207"/>
              <a:ext cx="37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750">
                  <a:solidFill>
                    <a:srgbClr val="000000"/>
                  </a:solidFill>
                  <a:latin typeface="Garamond" pitchFamily="18" charset="0"/>
                </a:rPr>
                <a:t>5000</a:t>
              </a:r>
              <a:endParaRPr lang="en-US" sz="1350"/>
            </a:p>
          </p:txBody>
        </p:sp>
        <p:sp>
          <p:nvSpPr>
            <p:cNvPr id="72" name="Rectangle 101"/>
            <p:cNvSpPr>
              <a:spLocks noChangeArrowheads="1"/>
            </p:cNvSpPr>
            <p:nvPr/>
          </p:nvSpPr>
          <p:spPr bwMode="auto">
            <a:xfrm>
              <a:off x="987" y="6716"/>
              <a:ext cx="37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750">
                  <a:solidFill>
                    <a:srgbClr val="000000"/>
                  </a:solidFill>
                  <a:latin typeface="Garamond" pitchFamily="18" charset="0"/>
                </a:rPr>
                <a:t>6000</a:t>
              </a:r>
              <a:endParaRPr lang="en-US" sz="1350"/>
            </a:p>
          </p:txBody>
        </p:sp>
        <p:sp>
          <p:nvSpPr>
            <p:cNvPr id="73" name="Rectangle 102"/>
            <p:cNvSpPr>
              <a:spLocks noChangeArrowheads="1"/>
            </p:cNvSpPr>
            <p:nvPr/>
          </p:nvSpPr>
          <p:spPr bwMode="auto">
            <a:xfrm rot="-5400000">
              <a:off x="-862" y="7944"/>
              <a:ext cx="2765" cy="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750" dirty="0">
                  <a:solidFill>
                    <a:srgbClr val="000000"/>
                  </a:solidFill>
                  <a:latin typeface="Garamond" pitchFamily="18" charset="0"/>
                </a:rPr>
                <a:t>Milk Yield per Lactation (Kg) (Kg)</a:t>
              </a:r>
              <a:endParaRPr lang="en-US" sz="1350" dirty="0"/>
            </a:p>
          </p:txBody>
        </p:sp>
        <p:sp>
          <p:nvSpPr>
            <p:cNvPr id="74" name="Rectangle 103"/>
            <p:cNvSpPr>
              <a:spLocks noChangeArrowheads="1"/>
            </p:cNvSpPr>
            <p:nvPr/>
          </p:nvSpPr>
          <p:spPr bwMode="auto">
            <a:xfrm>
              <a:off x="216" y="5942"/>
              <a:ext cx="6107" cy="446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75" name="Text Box 104"/>
            <p:cNvSpPr txBox="1">
              <a:spLocks noChangeArrowheads="1"/>
            </p:cNvSpPr>
            <p:nvPr/>
          </p:nvSpPr>
          <p:spPr bwMode="auto">
            <a:xfrm>
              <a:off x="1586" y="9743"/>
              <a:ext cx="1702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7811" tIns="33906" rIns="67811" bIns="33906"/>
            <a:lstStyle/>
            <a:p>
              <a:r>
                <a:rPr lang="en-US" sz="750">
                  <a:latin typeface="Garamond" pitchFamily="18" charset="0"/>
                </a:rPr>
                <a:t>Southern Africa</a:t>
              </a:r>
              <a:endParaRPr lang="en-US" sz="1350"/>
            </a:p>
          </p:txBody>
        </p:sp>
        <p:sp>
          <p:nvSpPr>
            <p:cNvPr id="76" name="Text Box 105"/>
            <p:cNvSpPr txBox="1">
              <a:spLocks noChangeArrowheads="1"/>
            </p:cNvSpPr>
            <p:nvPr/>
          </p:nvSpPr>
          <p:spPr bwMode="auto">
            <a:xfrm>
              <a:off x="2966" y="9758"/>
              <a:ext cx="1840" cy="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7811" tIns="33906" rIns="67811" bIns="33906"/>
            <a:lstStyle/>
            <a:p>
              <a:pPr algn="ctr"/>
              <a:r>
                <a:rPr lang="en-US" sz="750">
                  <a:latin typeface="Garamond" pitchFamily="18" charset="0"/>
                </a:rPr>
                <a:t>West and Central Africa</a:t>
              </a:r>
              <a:endParaRPr lang="en-US" sz="1350"/>
            </a:p>
          </p:txBody>
        </p:sp>
        <p:sp>
          <p:nvSpPr>
            <p:cNvPr id="77" name="Text Box 106"/>
            <p:cNvSpPr txBox="1">
              <a:spLocks noChangeArrowheads="1"/>
            </p:cNvSpPr>
            <p:nvPr/>
          </p:nvSpPr>
          <p:spPr bwMode="auto">
            <a:xfrm>
              <a:off x="4722" y="9758"/>
              <a:ext cx="1232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7811" tIns="33906" rIns="67811" bIns="33906"/>
            <a:lstStyle/>
            <a:p>
              <a:r>
                <a:rPr lang="en-US" sz="750">
                  <a:latin typeface="Garamond" pitchFamily="18" charset="0"/>
                </a:rPr>
                <a:t>East Africa</a:t>
              </a:r>
              <a:endParaRPr lang="en-US" sz="1350"/>
            </a:p>
          </p:txBody>
        </p:sp>
        <p:sp>
          <p:nvSpPr>
            <p:cNvPr id="78" name="AutoShape 107"/>
            <p:cNvSpPr>
              <a:spLocks/>
            </p:cNvSpPr>
            <p:nvPr/>
          </p:nvSpPr>
          <p:spPr bwMode="auto">
            <a:xfrm>
              <a:off x="2226" y="9292"/>
              <a:ext cx="144" cy="259"/>
            </a:xfrm>
            <a:prstGeom prst="leftBrace">
              <a:avLst>
                <a:gd name="adj1" fmla="val 14988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79" name="Text Box 108"/>
            <p:cNvSpPr txBox="1">
              <a:spLocks noChangeArrowheads="1"/>
            </p:cNvSpPr>
            <p:nvPr/>
          </p:nvSpPr>
          <p:spPr bwMode="auto">
            <a:xfrm>
              <a:off x="1536" y="9287"/>
              <a:ext cx="90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4290" tIns="13716" rIns="34290" bIns="13716"/>
            <a:lstStyle/>
            <a:p>
              <a:r>
                <a:rPr lang="en-US" sz="750">
                  <a:latin typeface="Garamond" pitchFamily="18" charset="0"/>
                </a:rPr>
                <a:t>170.1%</a:t>
              </a:r>
              <a:endParaRPr lang="en-US" sz="1350"/>
            </a:p>
          </p:txBody>
        </p:sp>
        <p:sp>
          <p:nvSpPr>
            <p:cNvPr id="80" name="AutoShape 109"/>
            <p:cNvSpPr>
              <a:spLocks/>
            </p:cNvSpPr>
            <p:nvPr/>
          </p:nvSpPr>
          <p:spPr bwMode="auto">
            <a:xfrm>
              <a:off x="3721" y="9187"/>
              <a:ext cx="130" cy="360"/>
            </a:xfrm>
            <a:prstGeom prst="leftBrace">
              <a:avLst>
                <a:gd name="adj1" fmla="val 23077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81" name="Text Box 110"/>
            <p:cNvSpPr txBox="1">
              <a:spLocks noChangeArrowheads="1"/>
            </p:cNvSpPr>
            <p:nvPr/>
          </p:nvSpPr>
          <p:spPr bwMode="auto">
            <a:xfrm>
              <a:off x="3061" y="9242"/>
              <a:ext cx="83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4290" tIns="13716" rIns="34290" bIns="13716"/>
            <a:lstStyle/>
            <a:p>
              <a:r>
                <a:rPr lang="en-US" sz="750">
                  <a:latin typeface="Garamond" pitchFamily="18" charset="0"/>
                </a:rPr>
                <a:t>236.8%</a:t>
              </a:r>
              <a:endParaRPr lang="en-US" sz="1350"/>
            </a:p>
          </p:txBody>
        </p:sp>
        <p:sp>
          <p:nvSpPr>
            <p:cNvPr id="82" name="AutoShape 111"/>
            <p:cNvSpPr>
              <a:spLocks/>
            </p:cNvSpPr>
            <p:nvPr/>
          </p:nvSpPr>
          <p:spPr bwMode="auto">
            <a:xfrm>
              <a:off x="5196" y="9238"/>
              <a:ext cx="144" cy="288"/>
            </a:xfrm>
            <a:prstGeom prst="leftBrace">
              <a:avLst>
                <a:gd name="adj1" fmla="val 16667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83" name="Text Box 112"/>
            <p:cNvSpPr txBox="1">
              <a:spLocks noChangeArrowheads="1"/>
            </p:cNvSpPr>
            <p:nvPr/>
          </p:nvSpPr>
          <p:spPr bwMode="auto">
            <a:xfrm>
              <a:off x="4514" y="9257"/>
              <a:ext cx="817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4290" tIns="13716" rIns="34290" bIns="13716"/>
            <a:lstStyle/>
            <a:p>
              <a:r>
                <a:rPr lang="en-US" sz="750">
                  <a:latin typeface="Garamond" pitchFamily="18" charset="0"/>
                </a:rPr>
                <a:t>199.1%</a:t>
              </a:r>
              <a:endParaRPr lang="en-US" sz="1350"/>
            </a:p>
          </p:txBody>
        </p:sp>
      </p:grpSp>
      <p:grpSp>
        <p:nvGrpSpPr>
          <p:cNvPr id="84" name="Group 39"/>
          <p:cNvGrpSpPr>
            <a:grpSpLocks/>
          </p:cNvGrpSpPr>
          <p:nvPr/>
        </p:nvGrpSpPr>
        <p:grpSpPr bwMode="auto">
          <a:xfrm>
            <a:off x="5739960" y="4066421"/>
            <a:ext cx="2615904" cy="1906336"/>
            <a:chOff x="2945" y="1322"/>
            <a:chExt cx="2327" cy="1785"/>
          </a:xfrm>
        </p:grpSpPr>
        <p:sp>
          <p:nvSpPr>
            <p:cNvPr id="85" name="AutoShape 40"/>
            <p:cNvSpPr>
              <a:spLocks noChangeArrowheads="1"/>
            </p:cNvSpPr>
            <p:nvPr/>
          </p:nvSpPr>
          <p:spPr bwMode="auto">
            <a:xfrm>
              <a:off x="2945" y="1322"/>
              <a:ext cx="2327" cy="1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86" name="Rectangle 41"/>
            <p:cNvSpPr>
              <a:spLocks noChangeArrowheads="1"/>
            </p:cNvSpPr>
            <p:nvPr/>
          </p:nvSpPr>
          <p:spPr bwMode="auto">
            <a:xfrm>
              <a:off x="3438" y="1709"/>
              <a:ext cx="1788" cy="1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87" name="Rectangle 42"/>
            <p:cNvSpPr>
              <a:spLocks noChangeArrowheads="1"/>
            </p:cNvSpPr>
            <p:nvPr/>
          </p:nvSpPr>
          <p:spPr bwMode="auto">
            <a:xfrm>
              <a:off x="3438" y="1709"/>
              <a:ext cx="1788" cy="1128"/>
            </a:xfrm>
            <a:prstGeom prst="rect">
              <a:avLst/>
            </a:prstGeom>
            <a:noFill/>
            <a:ln w="889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88" name="Rectangle 43"/>
            <p:cNvSpPr>
              <a:spLocks noChangeArrowheads="1"/>
            </p:cNvSpPr>
            <p:nvPr/>
          </p:nvSpPr>
          <p:spPr bwMode="auto">
            <a:xfrm>
              <a:off x="3578" y="2684"/>
              <a:ext cx="189" cy="153"/>
            </a:xfrm>
            <a:prstGeom prst="rect">
              <a:avLst/>
            </a:prstGeom>
            <a:solidFill>
              <a:srgbClr val="3366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89" name="Rectangle 44"/>
            <p:cNvSpPr>
              <a:spLocks noChangeArrowheads="1"/>
            </p:cNvSpPr>
            <p:nvPr/>
          </p:nvSpPr>
          <p:spPr bwMode="auto">
            <a:xfrm>
              <a:off x="3767" y="2484"/>
              <a:ext cx="189" cy="353"/>
            </a:xfrm>
            <a:prstGeom prst="rect">
              <a:avLst/>
            </a:prstGeom>
            <a:solidFill>
              <a:srgbClr val="000080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90" name="Rectangle 45"/>
            <p:cNvSpPr>
              <a:spLocks noChangeArrowheads="1"/>
            </p:cNvSpPr>
            <p:nvPr/>
          </p:nvSpPr>
          <p:spPr bwMode="auto">
            <a:xfrm>
              <a:off x="4140" y="2643"/>
              <a:ext cx="190" cy="194"/>
            </a:xfrm>
            <a:prstGeom prst="rect">
              <a:avLst/>
            </a:prstGeom>
            <a:solidFill>
              <a:srgbClr val="3366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91" name="Rectangle 46"/>
            <p:cNvSpPr>
              <a:spLocks noChangeArrowheads="1"/>
            </p:cNvSpPr>
            <p:nvPr/>
          </p:nvSpPr>
          <p:spPr bwMode="auto">
            <a:xfrm>
              <a:off x="4330" y="2520"/>
              <a:ext cx="189" cy="317"/>
            </a:xfrm>
            <a:prstGeom prst="rect">
              <a:avLst/>
            </a:prstGeom>
            <a:solidFill>
              <a:srgbClr val="000080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92" name="Rectangle 47"/>
            <p:cNvSpPr>
              <a:spLocks noChangeArrowheads="1"/>
            </p:cNvSpPr>
            <p:nvPr/>
          </p:nvSpPr>
          <p:spPr bwMode="auto">
            <a:xfrm>
              <a:off x="4708" y="2713"/>
              <a:ext cx="185" cy="124"/>
            </a:xfrm>
            <a:prstGeom prst="rect">
              <a:avLst/>
            </a:prstGeom>
            <a:solidFill>
              <a:srgbClr val="3366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93" name="Rectangle 48"/>
            <p:cNvSpPr>
              <a:spLocks noChangeArrowheads="1"/>
            </p:cNvSpPr>
            <p:nvPr/>
          </p:nvSpPr>
          <p:spPr bwMode="auto">
            <a:xfrm>
              <a:off x="4893" y="2338"/>
              <a:ext cx="189" cy="499"/>
            </a:xfrm>
            <a:prstGeom prst="rect">
              <a:avLst/>
            </a:prstGeom>
            <a:solidFill>
              <a:srgbClr val="000080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94" name="Line 49"/>
            <p:cNvSpPr>
              <a:spLocks noChangeShapeType="1"/>
            </p:cNvSpPr>
            <p:nvPr/>
          </p:nvSpPr>
          <p:spPr bwMode="auto">
            <a:xfrm>
              <a:off x="3438" y="1709"/>
              <a:ext cx="0" cy="11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95" name="Line 50"/>
            <p:cNvSpPr>
              <a:spLocks noChangeShapeType="1"/>
            </p:cNvSpPr>
            <p:nvPr/>
          </p:nvSpPr>
          <p:spPr bwMode="auto">
            <a:xfrm>
              <a:off x="3419" y="2837"/>
              <a:ext cx="1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96" name="Line 51"/>
            <p:cNvSpPr>
              <a:spLocks noChangeShapeType="1"/>
            </p:cNvSpPr>
            <p:nvPr/>
          </p:nvSpPr>
          <p:spPr bwMode="auto">
            <a:xfrm>
              <a:off x="3419" y="2649"/>
              <a:ext cx="1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97" name="Line 52"/>
            <p:cNvSpPr>
              <a:spLocks noChangeShapeType="1"/>
            </p:cNvSpPr>
            <p:nvPr/>
          </p:nvSpPr>
          <p:spPr bwMode="auto">
            <a:xfrm>
              <a:off x="3419" y="2461"/>
              <a:ext cx="1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98" name="Line 53"/>
            <p:cNvSpPr>
              <a:spLocks noChangeShapeType="1"/>
            </p:cNvSpPr>
            <p:nvPr/>
          </p:nvSpPr>
          <p:spPr bwMode="auto">
            <a:xfrm>
              <a:off x="3419" y="2273"/>
              <a:ext cx="1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99" name="Line 54"/>
            <p:cNvSpPr>
              <a:spLocks noChangeShapeType="1"/>
            </p:cNvSpPr>
            <p:nvPr/>
          </p:nvSpPr>
          <p:spPr bwMode="auto">
            <a:xfrm>
              <a:off x="3419" y="2085"/>
              <a:ext cx="1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100" name="Line 55"/>
            <p:cNvSpPr>
              <a:spLocks noChangeShapeType="1"/>
            </p:cNvSpPr>
            <p:nvPr/>
          </p:nvSpPr>
          <p:spPr bwMode="auto">
            <a:xfrm>
              <a:off x="3419" y="1897"/>
              <a:ext cx="1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101" name="Line 56"/>
            <p:cNvSpPr>
              <a:spLocks noChangeShapeType="1"/>
            </p:cNvSpPr>
            <p:nvPr/>
          </p:nvSpPr>
          <p:spPr bwMode="auto">
            <a:xfrm>
              <a:off x="3419" y="1709"/>
              <a:ext cx="1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102" name="Rectangle 57"/>
            <p:cNvSpPr>
              <a:spLocks noChangeArrowheads="1"/>
            </p:cNvSpPr>
            <p:nvPr/>
          </p:nvSpPr>
          <p:spPr bwMode="auto">
            <a:xfrm>
              <a:off x="3969" y="1434"/>
              <a:ext cx="65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750" b="1">
                  <a:solidFill>
                    <a:srgbClr val="000000"/>
                  </a:solidFill>
                  <a:latin typeface="Garamond" pitchFamily="18" charset="0"/>
                </a:rPr>
                <a:t>B. Crossbred Cattle</a:t>
              </a:r>
              <a:endParaRPr lang="en-US" sz="1350"/>
            </a:p>
          </p:txBody>
        </p:sp>
        <p:sp>
          <p:nvSpPr>
            <p:cNvPr id="103" name="Rectangle 58"/>
            <p:cNvSpPr>
              <a:spLocks noChangeArrowheads="1"/>
            </p:cNvSpPr>
            <p:nvPr/>
          </p:nvSpPr>
          <p:spPr bwMode="auto">
            <a:xfrm>
              <a:off x="3355" y="2796"/>
              <a:ext cx="38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50">
                  <a:solidFill>
                    <a:srgbClr val="000000"/>
                  </a:solidFill>
                  <a:latin typeface="Garamond" pitchFamily="18" charset="0"/>
                </a:rPr>
                <a:t>0</a:t>
              </a:r>
              <a:endParaRPr lang="en-US" sz="1350"/>
            </a:p>
          </p:txBody>
        </p:sp>
        <p:sp>
          <p:nvSpPr>
            <p:cNvPr id="104" name="Rectangle 59"/>
            <p:cNvSpPr>
              <a:spLocks noChangeArrowheads="1"/>
            </p:cNvSpPr>
            <p:nvPr/>
          </p:nvSpPr>
          <p:spPr bwMode="auto">
            <a:xfrm>
              <a:off x="3212" y="2602"/>
              <a:ext cx="151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750">
                  <a:solidFill>
                    <a:srgbClr val="000000"/>
                  </a:solidFill>
                  <a:latin typeface="Garamond" pitchFamily="18" charset="0"/>
                </a:rPr>
                <a:t>1000</a:t>
              </a:r>
              <a:endParaRPr lang="en-US" sz="1350"/>
            </a:p>
          </p:txBody>
        </p:sp>
        <p:sp>
          <p:nvSpPr>
            <p:cNvPr id="105" name="Rectangle 60"/>
            <p:cNvSpPr>
              <a:spLocks noChangeArrowheads="1"/>
            </p:cNvSpPr>
            <p:nvPr/>
          </p:nvSpPr>
          <p:spPr bwMode="auto">
            <a:xfrm>
              <a:off x="3206" y="2414"/>
              <a:ext cx="151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750">
                  <a:solidFill>
                    <a:srgbClr val="000000"/>
                  </a:solidFill>
                  <a:latin typeface="Garamond" pitchFamily="18" charset="0"/>
                </a:rPr>
                <a:t>2000</a:t>
              </a:r>
              <a:endParaRPr lang="en-US" sz="1350"/>
            </a:p>
          </p:txBody>
        </p:sp>
        <p:sp>
          <p:nvSpPr>
            <p:cNvPr id="106" name="Rectangle 61"/>
            <p:cNvSpPr>
              <a:spLocks noChangeArrowheads="1"/>
            </p:cNvSpPr>
            <p:nvPr/>
          </p:nvSpPr>
          <p:spPr bwMode="auto">
            <a:xfrm>
              <a:off x="3218" y="2232"/>
              <a:ext cx="151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750">
                  <a:solidFill>
                    <a:srgbClr val="000000"/>
                  </a:solidFill>
                  <a:latin typeface="Garamond" pitchFamily="18" charset="0"/>
                </a:rPr>
                <a:t>3000</a:t>
              </a:r>
              <a:endParaRPr lang="en-US" sz="1350"/>
            </a:p>
          </p:txBody>
        </p:sp>
        <p:sp>
          <p:nvSpPr>
            <p:cNvPr id="107" name="Rectangle 62"/>
            <p:cNvSpPr>
              <a:spLocks noChangeArrowheads="1"/>
            </p:cNvSpPr>
            <p:nvPr/>
          </p:nvSpPr>
          <p:spPr bwMode="auto">
            <a:xfrm>
              <a:off x="3212" y="2044"/>
              <a:ext cx="151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750">
                  <a:solidFill>
                    <a:srgbClr val="000000"/>
                  </a:solidFill>
                  <a:latin typeface="Garamond" pitchFamily="18" charset="0"/>
                </a:rPr>
                <a:t>4000</a:t>
              </a:r>
              <a:endParaRPr lang="en-US" sz="1350"/>
            </a:p>
          </p:txBody>
        </p:sp>
        <p:sp>
          <p:nvSpPr>
            <p:cNvPr id="108" name="Rectangle 63"/>
            <p:cNvSpPr>
              <a:spLocks noChangeArrowheads="1"/>
            </p:cNvSpPr>
            <p:nvPr/>
          </p:nvSpPr>
          <p:spPr bwMode="auto">
            <a:xfrm>
              <a:off x="3218" y="1851"/>
              <a:ext cx="151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750">
                  <a:solidFill>
                    <a:srgbClr val="000000"/>
                  </a:solidFill>
                  <a:latin typeface="Garamond" pitchFamily="18" charset="0"/>
                </a:rPr>
                <a:t>5000</a:t>
              </a:r>
              <a:endParaRPr lang="en-US" sz="1350"/>
            </a:p>
          </p:txBody>
        </p:sp>
        <p:sp>
          <p:nvSpPr>
            <p:cNvPr id="109" name="Rectangle 64"/>
            <p:cNvSpPr>
              <a:spLocks noChangeArrowheads="1"/>
            </p:cNvSpPr>
            <p:nvPr/>
          </p:nvSpPr>
          <p:spPr bwMode="auto">
            <a:xfrm>
              <a:off x="3212" y="1668"/>
              <a:ext cx="151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750">
                  <a:solidFill>
                    <a:srgbClr val="000000"/>
                  </a:solidFill>
                  <a:latin typeface="Garamond" pitchFamily="18" charset="0"/>
                </a:rPr>
                <a:t>6000</a:t>
              </a:r>
              <a:endParaRPr lang="en-US" sz="1350"/>
            </a:p>
          </p:txBody>
        </p:sp>
        <p:sp>
          <p:nvSpPr>
            <p:cNvPr id="110" name="Rectangle 65"/>
            <p:cNvSpPr>
              <a:spLocks noChangeArrowheads="1"/>
            </p:cNvSpPr>
            <p:nvPr/>
          </p:nvSpPr>
          <p:spPr bwMode="auto">
            <a:xfrm rot="-5400000">
              <a:off x="2578" y="2140"/>
              <a:ext cx="951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750" dirty="0">
                  <a:solidFill>
                    <a:srgbClr val="000000"/>
                  </a:solidFill>
                  <a:latin typeface="Garamond" pitchFamily="18" charset="0"/>
                </a:rPr>
                <a:t>Milk Yield per Lactation (Kg)</a:t>
              </a:r>
              <a:endParaRPr lang="en-US" sz="1350" dirty="0"/>
            </a:p>
          </p:txBody>
        </p:sp>
        <p:sp>
          <p:nvSpPr>
            <p:cNvPr id="111" name="Rectangle 66"/>
            <p:cNvSpPr>
              <a:spLocks noChangeArrowheads="1"/>
            </p:cNvSpPr>
            <p:nvPr/>
          </p:nvSpPr>
          <p:spPr bwMode="auto">
            <a:xfrm>
              <a:off x="2945" y="1351"/>
              <a:ext cx="2322" cy="1756"/>
            </a:xfrm>
            <a:prstGeom prst="rect">
              <a:avLst/>
            </a:prstGeom>
            <a:noFill/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12" name="Text Box 67"/>
            <p:cNvSpPr txBox="1">
              <a:spLocks noChangeArrowheads="1"/>
            </p:cNvSpPr>
            <p:nvPr/>
          </p:nvSpPr>
          <p:spPr bwMode="auto">
            <a:xfrm>
              <a:off x="3470" y="2879"/>
              <a:ext cx="681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7811" tIns="33906" rIns="67811" bIns="33906"/>
            <a:lstStyle/>
            <a:p>
              <a:r>
                <a:rPr lang="en-US" sz="750">
                  <a:latin typeface="Garamond" pitchFamily="18" charset="0"/>
                </a:rPr>
                <a:t>Southern Africa</a:t>
              </a:r>
              <a:endParaRPr lang="en-US" sz="1350"/>
            </a:p>
          </p:txBody>
        </p:sp>
        <p:sp>
          <p:nvSpPr>
            <p:cNvPr id="113" name="Text Box 68"/>
            <p:cNvSpPr txBox="1">
              <a:spLocks noChangeArrowheads="1"/>
            </p:cNvSpPr>
            <p:nvPr/>
          </p:nvSpPr>
          <p:spPr bwMode="auto">
            <a:xfrm>
              <a:off x="3998" y="2879"/>
              <a:ext cx="723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7811" tIns="33906" rIns="67811" bIns="33906"/>
            <a:lstStyle/>
            <a:p>
              <a:pPr algn="ctr"/>
              <a:r>
                <a:rPr lang="en-US" sz="750">
                  <a:latin typeface="Garamond" pitchFamily="18" charset="0"/>
                </a:rPr>
                <a:t>West and Central Africa</a:t>
              </a:r>
              <a:endParaRPr lang="en-US" sz="1350"/>
            </a:p>
          </p:txBody>
        </p:sp>
        <p:sp>
          <p:nvSpPr>
            <p:cNvPr id="114" name="Text Box 69"/>
            <p:cNvSpPr txBox="1">
              <a:spLocks noChangeArrowheads="1"/>
            </p:cNvSpPr>
            <p:nvPr/>
          </p:nvSpPr>
          <p:spPr bwMode="auto">
            <a:xfrm>
              <a:off x="4664" y="2879"/>
              <a:ext cx="493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7811" tIns="33906" rIns="67811" bIns="33906"/>
            <a:lstStyle/>
            <a:p>
              <a:r>
                <a:rPr lang="en-US" sz="750">
                  <a:latin typeface="Garamond" pitchFamily="18" charset="0"/>
                </a:rPr>
                <a:t>East Africa</a:t>
              </a:r>
              <a:endParaRPr lang="en-US" sz="1350"/>
            </a:p>
          </p:txBody>
        </p:sp>
        <p:sp>
          <p:nvSpPr>
            <p:cNvPr id="115" name="AutoShape 70"/>
            <p:cNvSpPr>
              <a:spLocks/>
            </p:cNvSpPr>
            <p:nvPr/>
          </p:nvSpPr>
          <p:spPr bwMode="auto">
            <a:xfrm>
              <a:off x="3707" y="2483"/>
              <a:ext cx="58" cy="201"/>
            </a:xfrm>
            <a:prstGeom prst="leftBrace">
              <a:avLst>
                <a:gd name="adj1" fmla="val 28879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16" name="Text Box 71"/>
            <p:cNvSpPr txBox="1">
              <a:spLocks noChangeArrowheads="1"/>
            </p:cNvSpPr>
            <p:nvPr/>
          </p:nvSpPr>
          <p:spPr bwMode="auto">
            <a:xfrm>
              <a:off x="3437" y="2532"/>
              <a:ext cx="33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4290" tIns="13716" rIns="34290" bIns="13716"/>
            <a:lstStyle/>
            <a:p>
              <a:r>
                <a:rPr lang="en-US" sz="750">
                  <a:latin typeface="Garamond" pitchFamily="18" charset="0"/>
                </a:rPr>
                <a:t>132.0%</a:t>
              </a:r>
              <a:endParaRPr lang="en-US" sz="1350"/>
            </a:p>
          </p:txBody>
        </p:sp>
        <p:sp>
          <p:nvSpPr>
            <p:cNvPr id="117" name="AutoShape 72"/>
            <p:cNvSpPr>
              <a:spLocks/>
            </p:cNvSpPr>
            <p:nvPr/>
          </p:nvSpPr>
          <p:spPr bwMode="auto">
            <a:xfrm>
              <a:off x="4269" y="2513"/>
              <a:ext cx="57" cy="127"/>
            </a:xfrm>
            <a:prstGeom prst="leftBrace">
              <a:avLst>
                <a:gd name="adj1" fmla="val 18567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18" name="Text Box 73"/>
            <p:cNvSpPr txBox="1">
              <a:spLocks noChangeArrowheads="1"/>
            </p:cNvSpPr>
            <p:nvPr/>
          </p:nvSpPr>
          <p:spPr bwMode="auto">
            <a:xfrm>
              <a:off x="4035" y="2522"/>
              <a:ext cx="27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4290" tIns="13716" rIns="34290" bIns="13716"/>
            <a:lstStyle/>
            <a:p>
              <a:r>
                <a:rPr lang="en-US" sz="750">
                  <a:latin typeface="Garamond" pitchFamily="18" charset="0"/>
                </a:rPr>
                <a:t>65.1%</a:t>
              </a:r>
              <a:endParaRPr lang="en-US" sz="1350"/>
            </a:p>
          </p:txBody>
        </p:sp>
        <p:sp>
          <p:nvSpPr>
            <p:cNvPr id="119" name="AutoShape 74"/>
            <p:cNvSpPr>
              <a:spLocks/>
            </p:cNvSpPr>
            <p:nvPr/>
          </p:nvSpPr>
          <p:spPr bwMode="auto">
            <a:xfrm>
              <a:off x="4832" y="2342"/>
              <a:ext cx="58" cy="362"/>
            </a:xfrm>
            <a:prstGeom prst="leftBrace">
              <a:avLst>
                <a:gd name="adj1" fmla="val 52011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20" name="Text Box 75"/>
            <p:cNvSpPr txBox="1">
              <a:spLocks noChangeArrowheads="1"/>
            </p:cNvSpPr>
            <p:nvPr/>
          </p:nvSpPr>
          <p:spPr bwMode="auto">
            <a:xfrm>
              <a:off x="4559" y="2474"/>
              <a:ext cx="36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4290" tIns="13716" rIns="34290" bIns="13716"/>
            <a:lstStyle/>
            <a:p>
              <a:r>
                <a:rPr lang="en-US" sz="750">
                  <a:latin typeface="Garamond" pitchFamily="18" charset="0"/>
                </a:rPr>
                <a:t>312.6%</a:t>
              </a:r>
              <a:endParaRPr lang="en-US" sz="1350"/>
            </a:p>
          </p:txBody>
        </p:sp>
      </p:grpSp>
      <p:sp>
        <p:nvSpPr>
          <p:cNvPr id="158" name="TextBox 113"/>
          <p:cNvSpPr txBox="1">
            <a:spLocks noChangeArrowheads="1"/>
          </p:cNvSpPr>
          <p:nvPr/>
        </p:nvSpPr>
        <p:spPr bwMode="auto">
          <a:xfrm>
            <a:off x="1432798" y="5985932"/>
            <a:ext cx="192020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900" dirty="0"/>
              <a:t>Mwacharo </a:t>
            </a:r>
            <a:r>
              <a:rPr lang="en-GB" sz="900" i="1" dirty="0"/>
              <a:t>et al</a:t>
            </a:r>
            <a:r>
              <a:rPr lang="en-GB" sz="900" dirty="0"/>
              <a:t>., </a:t>
            </a:r>
            <a:r>
              <a:rPr lang="en-GB" sz="900" dirty="0" smtClean="0"/>
              <a:t>2009; </a:t>
            </a:r>
            <a:r>
              <a:rPr lang="en-US" sz="900" i="1" dirty="0" smtClean="0">
                <a:solidFill>
                  <a:srgbClr val="59452A"/>
                </a:solidFill>
              </a:rPr>
              <a:t>Mario, 2016</a:t>
            </a:r>
            <a:endParaRPr lang="en-GB" sz="900" i="1" dirty="0"/>
          </a:p>
        </p:txBody>
      </p:sp>
    </p:spTree>
    <p:extLst>
      <p:ext uri="{BB962C8B-B14F-4D97-AF65-F5344CB8AC3E}">
        <p14:creationId xmlns:p14="http://schemas.microsoft.com/office/powerpoint/2010/main" val="4544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355" y="682940"/>
            <a:ext cx="6172200" cy="857250"/>
          </a:xfrm>
        </p:spPr>
        <p:txBody>
          <a:bodyPr/>
          <a:lstStyle/>
          <a:p>
            <a:pPr algn="ctr"/>
            <a:r>
              <a:rPr lang="en-US" dirty="0" smtClean="0"/>
              <a:t>Why Genetics Matters</a:t>
            </a:r>
            <a:endParaRPr lang="en-US" dirty="0"/>
          </a:p>
        </p:txBody>
      </p:sp>
      <p:pic>
        <p:nvPicPr>
          <p:cNvPr id="5" name="Picture 4" descr="D:\Publications\LOGO's\ILRI-logo-sma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63" y="5594351"/>
            <a:ext cx="333375" cy="341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073558" y="975556"/>
            <a:ext cx="6858000" cy="48013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/>
              <a:t>But large and less productive herds have far reaching environmental implications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/>
          </p:nvPr>
        </p:nvGraphicFramePr>
        <p:xfrm>
          <a:off x="1765789" y="2134577"/>
          <a:ext cx="5312020" cy="3091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597118" y="5199787"/>
            <a:ext cx="185903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Milk yield (kg/lactation)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65076" y="1839331"/>
            <a:ext cx="22251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FAO 2013, Herrero et al 2013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785574" y="2664462"/>
            <a:ext cx="2678825" cy="735302"/>
            <a:chOff x="-22472" y="585855"/>
            <a:chExt cx="3571766" cy="980402"/>
          </a:xfrm>
        </p:grpSpPr>
        <p:sp>
          <p:nvSpPr>
            <p:cNvPr id="15" name="Oval 14"/>
            <p:cNvSpPr/>
            <p:nvPr/>
          </p:nvSpPr>
          <p:spPr>
            <a:xfrm>
              <a:off x="-22472" y="768411"/>
              <a:ext cx="683816" cy="79784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/>
            </a:p>
          </p:txBody>
        </p:sp>
        <p:sp>
          <p:nvSpPr>
            <p:cNvPr id="16" name="TextBox 15"/>
            <p:cNvSpPr txBox="1"/>
            <p:nvPr/>
          </p:nvSpPr>
          <p:spPr bwMode="auto">
            <a:xfrm>
              <a:off x="1001266" y="585855"/>
              <a:ext cx="2548028" cy="9438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FF0000"/>
              </a:solidFill>
            </a:ln>
            <a:extLst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2400"/>
                </a:lnSpc>
              </a:pPr>
              <a:r>
                <a:rPr 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90% of Ethiopian milk production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406635" y="3774046"/>
            <a:ext cx="2605554" cy="1217658"/>
            <a:chOff x="1684846" y="3889061"/>
            <a:chExt cx="3474072" cy="1623544"/>
          </a:xfrm>
        </p:grpSpPr>
        <p:sp>
          <p:nvSpPr>
            <p:cNvPr id="17" name="Oval 16"/>
            <p:cNvSpPr/>
            <p:nvPr/>
          </p:nvSpPr>
          <p:spPr>
            <a:xfrm>
              <a:off x="1684846" y="4714759"/>
              <a:ext cx="683816" cy="79784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825"/>
            </a:p>
          </p:txBody>
        </p:sp>
        <p:sp>
          <p:nvSpPr>
            <p:cNvPr id="18" name="TextBox 17"/>
            <p:cNvSpPr txBox="1"/>
            <p:nvPr/>
          </p:nvSpPr>
          <p:spPr bwMode="auto">
            <a:xfrm>
              <a:off x="2610890" y="3889061"/>
              <a:ext cx="2548028" cy="9438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FF0000"/>
              </a:solidFill>
            </a:ln>
            <a:extLst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2400"/>
                </a:lnSpc>
              </a:pPr>
              <a:r>
                <a:rPr 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The top 10% of Ethiopian milk production</a:t>
              </a:r>
            </a:p>
          </p:txBody>
        </p:sp>
      </p:grpSp>
      <p:pic>
        <p:nvPicPr>
          <p:cNvPr id="19" name="Picture 18" descr="ilri_logo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55" y="5496930"/>
            <a:ext cx="1324352" cy="529740"/>
          </a:xfrm>
          <a:prstGeom prst="rect">
            <a:avLst/>
          </a:prstGeom>
        </p:spPr>
      </p:pic>
      <p:pic>
        <p:nvPicPr>
          <p:cNvPr id="20" name="Picture 19" descr="cid:5507a170-d2f2-44d4-a37d-754333347287@eurprd03.prod.outlook.com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6248399"/>
            <a:ext cx="961586" cy="5808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1649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3600" dirty="0" smtClean="0">
                <a:solidFill>
                  <a:schemeClr val="bg1"/>
                </a:solidFill>
              </a:rPr>
              <a:t>But significant improvements  </a:t>
            </a:r>
            <a:r>
              <a:rPr lang="en-GB" sz="3600" dirty="0">
                <a:solidFill>
                  <a:schemeClr val="bg1"/>
                </a:solidFill>
              </a:rPr>
              <a:t>i</a:t>
            </a:r>
            <a:r>
              <a:rPr lang="en-GB" sz="3600" dirty="0" smtClean="0">
                <a:solidFill>
                  <a:schemeClr val="bg1"/>
                </a:solidFill>
              </a:rPr>
              <a:t>n dairy cattle systems is possible: UK example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389" y="1558924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altLang="en-US" dirty="0" smtClean="0"/>
              <a:t>Tremendous progress in last 20 years</a:t>
            </a:r>
          </a:p>
          <a:p>
            <a:pPr lvl="1"/>
            <a:r>
              <a:rPr lang="en-GB" altLang="en-US" dirty="0" smtClean="0"/>
              <a:t>Increase of Milk genetics of 100+ kg/year</a:t>
            </a:r>
          </a:p>
          <a:p>
            <a:pPr lvl="1"/>
            <a:r>
              <a:rPr lang="en-GB" altLang="en-US" dirty="0" smtClean="0"/>
              <a:t>Increase of actual yield close to 150 kg/</a:t>
            </a:r>
            <a:r>
              <a:rPr lang="en-GB" altLang="en-US" dirty="0" err="1" smtClean="0"/>
              <a:t>yr</a:t>
            </a:r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284538"/>
            <a:ext cx="4565650" cy="24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278313"/>
            <a:ext cx="4329112" cy="257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19864083">
            <a:off x="4656819" y="3534127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99746"/>
                </a:solidFill>
              </a:rPr>
              <a:t>Phenotype is the king!</a:t>
            </a:r>
            <a:endParaRPr lang="en-US" dirty="0">
              <a:solidFill>
                <a:srgbClr val="2997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009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776" y="27160"/>
            <a:ext cx="8229600" cy="1322560"/>
          </a:xfrm>
          <a:solidFill>
            <a:schemeClr val="accent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problems in the </a:t>
            </a:r>
            <a:r>
              <a:rPr lang="en-US" dirty="0" smtClean="0"/>
              <a:t>smallholder </a:t>
            </a:r>
            <a:r>
              <a:rPr lang="en-US" dirty="0"/>
              <a:t>dairy </a:t>
            </a:r>
            <a:r>
              <a:rPr lang="en-US" dirty="0" smtClean="0"/>
              <a:t>systems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9"/>
          <p:cNvSpPr>
            <a:spLocks noGrp="1"/>
          </p:cNvSpPr>
          <p:nvPr>
            <p:ph sz="quarter" idx="10"/>
          </p:nvPr>
        </p:nvSpPr>
        <p:spPr>
          <a:xfrm>
            <a:off x="533400" y="1295400"/>
            <a:ext cx="8229600" cy="48768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marL="285750" lvl="0" indent="-285750" fontAlgn="auto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endParaRPr lang="en-US" sz="2400" dirty="0" smtClean="0">
              <a:solidFill>
                <a:prstClr val="black"/>
              </a:solidFill>
            </a:endParaRPr>
          </a:p>
          <a:p>
            <a:pPr marL="285750" lvl="0" indent="-28575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M</a:t>
            </a:r>
            <a:r>
              <a:rPr lang="en-US" sz="2400" dirty="0" smtClean="0">
                <a:solidFill>
                  <a:prstClr val="black"/>
                </a:solidFill>
              </a:rPr>
              <a:t>ajority </a:t>
            </a:r>
            <a:r>
              <a:rPr lang="en-US" sz="2400" dirty="0">
                <a:solidFill>
                  <a:prstClr val="black"/>
                </a:solidFill>
              </a:rPr>
              <a:t>of farmers do not have access to information or education and training services that would help them improve herd productivity and system profitability.  </a:t>
            </a:r>
            <a:endParaRPr lang="en-US" sz="2400" dirty="0">
              <a:solidFill>
                <a:srgbClr val="0070C0"/>
              </a:solidFill>
            </a:endParaRPr>
          </a:p>
          <a:p>
            <a:pPr marL="285750" indent="-28575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endParaRPr lang="en-US" sz="2400" dirty="0" smtClean="0">
              <a:solidFill>
                <a:prstClr val="black"/>
              </a:solidFill>
            </a:endParaRPr>
          </a:p>
          <a:p>
            <a:pPr marL="285750" indent="-28575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No effective formal performance recording and systemic &amp; sustainable breeding </a:t>
            </a:r>
            <a:r>
              <a:rPr lang="en-US" sz="2400" dirty="0" smtClean="0">
                <a:solidFill>
                  <a:srgbClr val="0070C0"/>
                </a:solidFill>
              </a:rPr>
              <a:t>programs, so breed types kept are not necessarily what is desired or desirable!</a:t>
            </a:r>
            <a:endParaRPr lang="en-US" sz="2400" dirty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2400" dirty="0"/>
          </a:p>
          <a:p>
            <a:pPr marL="285750" indent="-28575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Access </a:t>
            </a:r>
            <a:r>
              <a:rPr lang="en-US" sz="2400" dirty="0">
                <a:solidFill>
                  <a:prstClr val="black"/>
                </a:solidFill>
              </a:rPr>
              <a:t>to </a:t>
            </a:r>
            <a:r>
              <a:rPr lang="en-US" sz="2400" dirty="0" smtClean="0">
                <a:solidFill>
                  <a:prstClr val="black"/>
                </a:solidFill>
              </a:rPr>
              <a:t>input, </a:t>
            </a:r>
            <a:r>
              <a:rPr lang="en-US" sz="2400" dirty="0">
                <a:solidFill>
                  <a:prstClr val="black"/>
                </a:solidFill>
              </a:rPr>
              <a:t>market </a:t>
            </a:r>
            <a:r>
              <a:rPr lang="en-US" sz="2400" dirty="0" smtClean="0">
                <a:solidFill>
                  <a:prstClr val="black"/>
                </a:solidFill>
              </a:rPr>
              <a:t>services, </a:t>
            </a:r>
            <a:r>
              <a:rPr lang="en-US" sz="2400" dirty="0">
                <a:solidFill>
                  <a:prstClr val="black"/>
                </a:solidFill>
              </a:rPr>
              <a:t>including AI service that are necessary for </a:t>
            </a:r>
            <a:r>
              <a:rPr lang="en-US" sz="2400" dirty="0">
                <a:solidFill>
                  <a:prstClr val="black"/>
                </a:solidFill>
              </a:rPr>
              <a:t>sustained productivity </a:t>
            </a:r>
            <a:r>
              <a:rPr lang="en-US" sz="2400" dirty="0">
                <a:solidFill>
                  <a:prstClr val="black"/>
                </a:solidFill>
              </a:rPr>
              <a:t>gains is inadequate.</a:t>
            </a:r>
          </a:p>
          <a:p>
            <a:pPr lvl="0" fontAlgn="auto">
              <a:lnSpc>
                <a:spcPct val="100000"/>
              </a:lnSpc>
              <a:spcAft>
                <a:spcPts val="0"/>
              </a:spcAft>
            </a:pPr>
            <a:endParaRPr lang="en-US" sz="2400" dirty="0">
              <a:solidFill>
                <a:prstClr val="black"/>
              </a:solidFill>
            </a:endParaRPr>
          </a:p>
          <a:p>
            <a:pPr marL="285750" lvl="0" indent="-285750" fontAlgn="auto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L</a:t>
            </a:r>
            <a:r>
              <a:rPr lang="en-US" sz="2400" dirty="0" smtClean="0">
                <a:solidFill>
                  <a:srgbClr val="0070C0"/>
                </a:solidFill>
              </a:rPr>
              <a:t>imited </a:t>
            </a:r>
            <a:r>
              <a:rPr lang="en-US" sz="2400" dirty="0">
                <a:solidFill>
                  <a:srgbClr val="0070C0"/>
                </a:solidFill>
              </a:rPr>
              <a:t>access to the dairy genetics or </a:t>
            </a:r>
            <a:r>
              <a:rPr lang="en-US" sz="2400" dirty="0" smtClean="0">
                <a:solidFill>
                  <a:srgbClr val="0070C0"/>
                </a:solidFill>
              </a:rPr>
              <a:t>breed types </a:t>
            </a:r>
            <a:r>
              <a:rPr lang="en-US" sz="2400" dirty="0">
                <a:solidFill>
                  <a:srgbClr val="0070C0"/>
                </a:solidFill>
              </a:rPr>
              <a:t>that best suit the different production systems</a:t>
            </a:r>
          </a:p>
          <a:p>
            <a:pPr marL="285750" lvl="0" indent="-285750" fontAlgn="auto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endParaRPr lang="en-US" sz="2400" dirty="0">
              <a:solidFill>
                <a:prstClr val="black"/>
              </a:solidFill>
            </a:endParaRPr>
          </a:p>
          <a:p>
            <a:pPr marL="285750" lvl="0" indent="-285750" fontAlgn="auto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endParaRPr lang="en-US" sz="2400" dirty="0">
              <a:solidFill>
                <a:srgbClr val="0070C0"/>
              </a:solidFill>
            </a:endParaRPr>
          </a:p>
          <a:p>
            <a:pPr marL="457200" lvl="1" indent="0">
              <a:buClr>
                <a:srgbClr val="72201E"/>
              </a:buClr>
              <a:buNone/>
            </a:pPr>
            <a:endParaRPr lang="en-US" dirty="0" smtClean="0"/>
          </a:p>
        </p:txBody>
      </p:sp>
      <p:pic>
        <p:nvPicPr>
          <p:cNvPr id="4" name="Picture 3" descr="cid:5507a170-d2f2-44d4-a37d-754333347287@eurprd03.prod.outlook.com"/>
          <p:cNvPicPr/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912" y="6268914"/>
            <a:ext cx="1274074" cy="6652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385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44" y="0"/>
            <a:ext cx="90678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To try and </a:t>
            </a:r>
            <a:r>
              <a:rPr lang="en-US" dirty="0" smtClean="0">
                <a:solidFill>
                  <a:srgbClr val="C00000"/>
                </a:solidFill>
              </a:rPr>
              <a:t>bridge the huge productivity gaps and environmental challenges, </a:t>
            </a:r>
            <a:r>
              <a:rPr lang="en-US" dirty="0" smtClean="0">
                <a:solidFill>
                  <a:srgbClr val="C00000"/>
                </a:solidFill>
              </a:rPr>
              <a:t>transformative </a:t>
            </a:r>
            <a:r>
              <a:rPr lang="en-US" dirty="0">
                <a:solidFill>
                  <a:srgbClr val="C00000"/>
                </a:solidFill>
              </a:rPr>
              <a:t>approaches </a:t>
            </a:r>
            <a:r>
              <a:rPr lang="en-US" dirty="0" smtClean="0">
                <a:solidFill>
                  <a:srgbClr val="C00000"/>
                </a:solidFill>
              </a:rPr>
              <a:t>are needed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8702" y="1524000"/>
            <a:ext cx="8610600" cy="4419600"/>
          </a:xfrm>
        </p:spPr>
        <p:txBody>
          <a:bodyPr>
            <a:normAutofit/>
          </a:bodyPr>
          <a:lstStyle/>
          <a:p>
            <a:pPr algn="ctr"/>
            <a:r>
              <a:rPr lang="en-US" sz="2400" i="1" dirty="0" smtClean="0">
                <a:solidFill>
                  <a:srgbClr val="0070C0"/>
                </a:solidFill>
              </a:rPr>
              <a:t>Fewer, but more productive </a:t>
            </a:r>
            <a:r>
              <a:rPr lang="en-US" sz="2400" i="1" dirty="0" smtClean="0">
                <a:solidFill>
                  <a:srgbClr val="0070C0"/>
                </a:solidFill>
              </a:rPr>
              <a:t>&amp; </a:t>
            </a:r>
            <a:r>
              <a:rPr lang="en-US" sz="2400" i="1" dirty="0" smtClean="0">
                <a:solidFill>
                  <a:srgbClr val="0070C0"/>
                </a:solidFill>
              </a:rPr>
              <a:t>profitable cows </a:t>
            </a:r>
            <a:r>
              <a:rPr lang="en-US" sz="2400" i="1" dirty="0" smtClean="0">
                <a:solidFill>
                  <a:srgbClr val="0070C0"/>
                </a:solidFill>
              </a:rPr>
              <a:t>should be kept</a:t>
            </a:r>
            <a:r>
              <a:rPr lang="en-US" sz="2400" i="1" dirty="0" smtClean="0">
                <a:solidFill>
                  <a:srgbClr val="0070C0"/>
                </a:solidFill>
              </a:rPr>
              <a:t>!</a:t>
            </a:r>
            <a:endParaRPr lang="en-US" sz="2400" i="1" dirty="0" smtClean="0">
              <a:solidFill>
                <a:srgbClr val="0070C0"/>
              </a:solidFill>
            </a:endParaRPr>
          </a:p>
          <a:p>
            <a:r>
              <a:rPr lang="en-US" dirty="0"/>
              <a:t>I</a:t>
            </a:r>
            <a:r>
              <a:rPr lang="en-US" dirty="0" smtClean="0"/>
              <a:t>nnovative </a:t>
            </a:r>
            <a:r>
              <a:rPr lang="en-US" dirty="0" smtClean="0"/>
              <a:t>applications </a:t>
            </a:r>
            <a:r>
              <a:rPr lang="en-US" dirty="0" smtClean="0"/>
              <a:t>of: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Information &amp; communication technologies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Genomic technologies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Reproductive </a:t>
            </a:r>
            <a:r>
              <a:rPr lang="en-US" dirty="0" smtClean="0">
                <a:solidFill>
                  <a:srgbClr val="00B050"/>
                </a:solidFill>
              </a:rPr>
              <a:t>technologies </a:t>
            </a:r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en-US" sz="2000" i="1" dirty="0" smtClean="0">
                <a:solidFill>
                  <a:srgbClr val="C00000"/>
                </a:solidFill>
              </a:rPr>
              <a:t>AI as bundled private service</a:t>
            </a:r>
            <a:r>
              <a:rPr lang="en-US" sz="2000" dirty="0" smtClean="0">
                <a:solidFill>
                  <a:srgbClr val="C00000"/>
                </a:solidFill>
              </a:rPr>
              <a:t>)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Smart Public-Private Partnerships</a:t>
            </a:r>
            <a:endParaRPr lang="en-US" dirty="0">
              <a:solidFill>
                <a:srgbClr val="0070C0"/>
              </a:solidFill>
            </a:endParaRPr>
          </a:p>
          <a:p>
            <a:endParaRPr lang="en-US" dirty="0"/>
          </a:p>
        </p:txBody>
      </p:sp>
      <p:pic>
        <p:nvPicPr>
          <p:cNvPr id="4" name="Picture 3" descr="cid:5507a170-d2f2-44d4-a37d-754333347287@eurprd03.prod.outlook.com"/>
          <p:cNvPicPr/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912" y="6163951"/>
            <a:ext cx="1274074" cy="6652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082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 smtClean="0"/>
              <a:t>ADGG </a:t>
            </a:r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458200" cy="4572000"/>
          </a:xfrm>
        </p:spPr>
        <p:txBody>
          <a:bodyPr>
            <a:normAutofit fontScale="92500" lnSpcReduction="10000"/>
          </a:bodyPr>
          <a:lstStyle/>
          <a:p>
            <a:pPr marL="457200" lvl="0" indent="-457200" algn="just" fontAlgn="auto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prstClr val="black"/>
                </a:solidFill>
              </a:rPr>
              <a:t>To </a:t>
            </a:r>
            <a:r>
              <a:rPr lang="en-AU" sz="2400" dirty="0">
                <a:solidFill>
                  <a:prstClr val="black"/>
                </a:solidFill>
              </a:rPr>
              <a:t>establish National Dairy </a:t>
            </a:r>
            <a:r>
              <a:rPr lang="en-AU" sz="2400" dirty="0" smtClean="0">
                <a:solidFill>
                  <a:prstClr val="black"/>
                </a:solidFill>
              </a:rPr>
              <a:t>Performance Recording </a:t>
            </a:r>
            <a:r>
              <a:rPr lang="en-AU" sz="2400" dirty="0" err="1" smtClean="0">
                <a:solidFill>
                  <a:prstClr val="black"/>
                </a:solidFill>
              </a:rPr>
              <a:t>Centers</a:t>
            </a:r>
            <a:r>
              <a:rPr lang="en-AU" sz="2400" dirty="0" smtClean="0">
                <a:solidFill>
                  <a:prstClr val="black"/>
                </a:solidFill>
              </a:rPr>
              <a:t> </a:t>
            </a:r>
            <a:r>
              <a:rPr lang="en-AU" sz="2400" dirty="0">
                <a:solidFill>
                  <a:prstClr val="black"/>
                </a:solidFill>
              </a:rPr>
              <a:t>(</a:t>
            </a:r>
            <a:r>
              <a:rPr lang="en-AU" sz="2400" dirty="0" smtClean="0">
                <a:solidFill>
                  <a:srgbClr val="C00000"/>
                </a:solidFill>
              </a:rPr>
              <a:t>DPRCs</a:t>
            </a:r>
            <a:r>
              <a:rPr lang="en-AU" sz="2400" dirty="0">
                <a:solidFill>
                  <a:prstClr val="black"/>
                </a:solidFill>
              </a:rPr>
              <a:t>) </a:t>
            </a:r>
            <a:r>
              <a:rPr lang="en-AU" sz="2400" dirty="0" smtClean="0">
                <a:solidFill>
                  <a:prstClr val="black"/>
                </a:solidFill>
              </a:rPr>
              <a:t>for </a:t>
            </a:r>
            <a:r>
              <a:rPr lang="en-AU" sz="2400" dirty="0">
                <a:solidFill>
                  <a:prstClr val="black"/>
                </a:solidFill>
              </a:rPr>
              <a:t>herd and cow data collection, synthesis, genetic evaluation and timely </a:t>
            </a:r>
            <a:r>
              <a:rPr lang="en-AU" sz="2400" dirty="0" smtClean="0">
                <a:solidFill>
                  <a:prstClr val="black"/>
                </a:solidFill>
              </a:rPr>
              <a:t>farmer-feedbacks </a:t>
            </a:r>
            <a:r>
              <a:rPr lang="en-AU" sz="2400" dirty="0" smtClean="0">
                <a:solidFill>
                  <a:prstClr val="black"/>
                </a:solidFill>
              </a:rPr>
              <a:t>(</a:t>
            </a:r>
            <a:r>
              <a:rPr lang="en-A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7 </a:t>
            </a:r>
            <a:r>
              <a:rPr lang="en-A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Sites</a:t>
            </a:r>
            <a:r>
              <a:rPr lang="en-A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A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 </a:t>
            </a:r>
            <a:r>
              <a:rPr lang="en-A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ET &amp; TZ ;100,000 </a:t>
            </a:r>
            <a:r>
              <a:rPr lang="en-A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herds  by year 3</a:t>
            </a:r>
            <a:r>
              <a:rPr lang="en-AU" sz="2400" dirty="0" smtClean="0">
                <a:solidFill>
                  <a:prstClr val="black"/>
                </a:solidFill>
              </a:rPr>
              <a:t>).</a:t>
            </a:r>
          </a:p>
          <a:p>
            <a:pPr marL="457200" lvl="0" indent="-457200" algn="just" fontAlgn="auto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endParaRPr lang="en-AU" sz="2400" dirty="0">
              <a:solidFill>
                <a:prstClr val="black"/>
              </a:solidFill>
            </a:endParaRPr>
          </a:p>
          <a:p>
            <a:pPr marL="457200" lvl="0" indent="-457200" algn="just" fontAlgn="auto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AU" sz="2400" dirty="0">
                <a:solidFill>
                  <a:prstClr val="black"/>
                </a:solidFill>
              </a:rPr>
              <a:t>To develop &amp; pilot an ICT platform (</a:t>
            </a:r>
            <a:r>
              <a:rPr lang="en-AU" sz="2400" dirty="0">
                <a:solidFill>
                  <a:srgbClr val="C00000"/>
                </a:solidFill>
              </a:rPr>
              <a:t>FFIP</a:t>
            </a:r>
            <a:r>
              <a:rPr lang="en-AU" sz="2400" dirty="0">
                <a:solidFill>
                  <a:prstClr val="black"/>
                </a:solidFill>
              </a:rPr>
              <a:t>) to capture herd, cow level &amp; other related data  &amp; link it to </a:t>
            </a:r>
            <a:r>
              <a:rPr lang="en-AU" sz="2400" dirty="0" smtClean="0">
                <a:solidFill>
                  <a:srgbClr val="C00000"/>
                </a:solidFill>
              </a:rPr>
              <a:t>DPRCs</a:t>
            </a:r>
            <a:r>
              <a:rPr lang="en-AU" sz="2400" dirty="0" smtClean="0">
                <a:solidFill>
                  <a:prstClr val="black"/>
                </a:solidFill>
              </a:rPr>
              <a:t>  &amp; </a:t>
            </a:r>
            <a:r>
              <a:rPr lang="en-AU" sz="2400" dirty="0">
                <a:solidFill>
                  <a:srgbClr val="0070C0"/>
                </a:solidFill>
              </a:rPr>
              <a:t>feeds back key related herd/cow summaries, dairy extension &amp; market information etc. </a:t>
            </a:r>
            <a:r>
              <a:rPr lang="en-AU" sz="2400" dirty="0" smtClean="0">
                <a:solidFill>
                  <a:srgbClr val="0070C0"/>
                </a:solidFill>
              </a:rPr>
              <a:t> (</a:t>
            </a:r>
            <a:r>
              <a:rPr lang="en-AU" sz="2400" i="1" dirty="0" smtClean="0">
                <a:solidFill>
                  <a:srgbClr val="C00000"/>
                </a:solidFill>
              </a:rPr>
              <a:t>Feedbacks that objectively </a:t>
            </a:r>
            <a:r>
              <a:rPr lang="en-AU" sz="2400" i="1" dirty="0">
                <a:solidFill>
                  <a:srgbClr val="C00000"/>
                </a:solidFill>
              </a:rPr>
              <a:t>inform farmer </a:t>
            </a:r>
            <a:r>
              <a:rPr lang="en-AU" sz="2400" i="1" dirty="0" smtClean="0">
                <a:solidFill>
                  <a:srgbClr val="C00000"/>
                </a:solidFill>
              </a:rPr>
              <a:t>decisions</a:t>
            </a:r>
            <a:r>
              <a:rPr lang="en-AU" sz="2400" dirty="0" smtClean="0">
                <a:solidFill>
                  <a:srgbClr val="0070C0"/>
                </a:solidFill>
              </a:rPr>
              <a:t>).</a:t>
            </a:r>
            <a:endParaRPr lang="en-AU" sz="2400" dirty="0">
              <a:solidFill>
                <a:srgbClr val="0070C0"/>
              </a:solidFill>
            </a:endParaRPr>
          </a:p>
          <a:p>
            <a:pPr marL="457200" lvl="0" indent="-457200" algn="just" fontAlgn="auto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prstClr val="black"/>
              </a:solidFill>
            </a:endParaRPr>
          </a:p>
          <a:p>
            <a:pPr marL="457200" lvl="0" indent="-457200" algn="just" fontAlgn="auto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solidFill>
                  <a:prstClr val="black"/>
                </a:solidFill>
              </a:rPr>
              <a:t>To develop low density genomic chip for breed composition determination &amp; related bull certification systems for crossbred </a:t>
            </a:r>
            <a:r>
              <a:rPr lang="en-US" sz="2400" dirty="0" smtClean="0">
                <a:solidFill>
                  <a:prstClr val="black"/>
                </a:solidFill>
              </a:rPr>
              <a:t>bulls (</a:t>
            </a:r>
            <a:r>
              <a:rPr lang="en-US" sz="2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 least 20 young certified bulls drafted for semen production/natural service per country</a:t>
            </a:r>
            <a:r>
              <a:rPr lang="en-US" sz="2400" dirty="0" smtClean="0">
                <a:solidFill>
                  <a:prstClr val="black"/>
                </a:solidFill>
              </a:rPr>
              <a:t>) </a:t>
            </a:r>
            <a:endParaRPr lang="en-US" sz="2400" dirty="0">
              <a:solidFill>
                <a:srgbClr val="0070C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cid:5507a170-d2f2-44d4-a37d-754333347287@eurprd03.prod.outlook.com"/>
          <p:cNvPicPr/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912" y="6163951"/>
            <a:ext cx="1274074" cy="6652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245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8628</TotalTime>
  <Words>1066</Words>
  <Application>Microsoft Office PowerPoint</Application>
  <PresentationFormat>On-screen Show (4:3)</PresentationFormat>
  <Paragraphs>216</Paragraphs>
  <Slides>17</Slides>
  <Notes>5</Notes>
  <HiddenSlides>2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DejaVu Sans</vt:lpstr>
      <vt:lpstr>Garamond</vt:lpstr>
      <vt:lpstr>Times New Roman</vt:lpstr>
      <vt:lpstr>Wingdings</vt:lpstr>
      <vt:lpstr>Office Theme</vt:lpstr>
      <vt:lpstr>Platform for African Dairy Genetic Gains (ADGG)  Herd Recording and Farmer Education Using Digital Platforms are Feasible and can be Transformative in Africa </vt:lpstr>
      <vt:lpstr>Some Background</vt:lpstr>
      <vt:lpstr>PowerPoint Presentation</vt:lpstr>
      <vt:lpstr>Yield gaps cont.</vt:lpstr>
      <vt:lpstr>Why Genetics Matters</vt:lpstr>
      <vt:lpstr>But significant improvements  in dairy cattle systems is possible: UK example</vt:lpstr>
      <vt:lpstr> The problems in the smallholder dairy systems </vt:lpstr>
      <vt:lpstr>To try and bridge the huge productivity gaps and environmental challenges, transformative approaches are needed </vt:lpstr>
      <vt:lpstr>ADGG Objectives</vt:lpstr>
      <vt:lpstr>  The approach  </vt:lpstr>
      <vt:lpstr>PowerPoint Presentation</vt:lpstr>
      <vt:lpstr>Partnership with PAID, Govt &amp; Private Agencies</vt:lpstr>
      <vt:lpstr>PowerPoint Presentation</vt:lpstr>
      <vt:lpstr>Achievements &amp; *Planned by end 2017  </vt:lpstr>
      <vt:lpstr>Challenges</vt:lpstr>
      <vt:lpstr>Opportunities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African Dairy Genetic Gain (ADGG)-An Overview</dc:title>
  <dc:creator>OMwai\ILRI</dc:creator>
  <cp:lastModifiedBy>Mwai, Okeyo (ILRI)</cp:lastModifiedBy>
  <cp:revision>391</cp:revision>
  <dcterms:created xsi:type="dcterms:W3CDTF">2015-12-08T02:07:01Z</dcterms:created>
  <dcterms:modified xsi:type="dcterms:W3CDTF">2017-09-06T07:10:32Z</dcterms:modified>
</cp:coreProperties>
</file>